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461" r:id="rId2"/>
    <p:sldId id="408" r:id="rId3"/>
    <p:sldId id="410" r:id="rId4"/>
    <p:sldId id="457" r:id="rId5"/>
    <p:sldId id="459" r:id="rId6"/>
    <p:sldId id="460" r:id="rId7"/>
    <p:sldId id="411" r:id="rId8"/>
    <p:sldId id="412" r:id="rId9"/>
    <p:sldId id="413" r:id="rId10"/>
    <p:sldId id="414" r:id="rId11"/>
    <p:sldId id="415" r:id="rId12"/>
    <p:sldId id="416" r:id="rId13"/>
    <p:sldId id="417" r:id="rId14"/>
    <p:sldId id="418" r:id="rId15"/>
    <p:sldId id="419" r:id="rId16"/>
    <p:sldId id="420" r:id="rId17"/>
    <p:sldId id="421" r:id="rId18"/>
    <p:sldId id="422" r:id="rId19"/>
    <p:sldId id="423" r:id="rId20"/>
    <p:sldId id="424" r:id="rId21"/>
    <p:sldId id="425" r:id="rId22"/>
    <p:sldId id="426" r:id="rId23"/>
    <p:sldId id="427" r:id="rId24"/>
    <p:sldId id="428" r:id="rId25"/>
    <p:sldId id="429" r:id="rId26"/>
    <p:sldId id="430" r:id="rId27"/>
    <p:sldId id="431" r:id="rId28"/>
    <p:sldId id="403" r:id="rId29"/>
    <p:sldId id="321" r:id="rId30"/>
    <p:sldId id="432" r:id="rId31"/>
    <p:sldId id="433" r:id="rId32"/>
    <p:sldId id="434" r:id="rId33"/>
    <p:sldId id="435" r:id="rId34"/>
    <p:sldId id="436" r:id="rId35"/>
    <p:sldId id="437" r:id="rId36"/>
    <p:sldId id="439" r:id="rId37"/>
    <p:sldId id="438" r:id="rId38"/>
    <p:sldId id="440" r:id="rId39"/>
    <p:sldId id="441" r:id="rId40"/>
    <p:sldId id="442" r:id="rId41"/>
    <p:sldId id="443" r:id="rId42"/>
    <p:sldId id="444" r:id="rId43"/>
    <p:sldId id="445" r:id="rId44"/>
    <p:sldId id="446" r:id="rId45"/>
    <p:sldId id="447" r:id="rId46"/>
    <p:sldId id="448" r:id="rId47"/>
    <p:sldId id="449" r:id="rId48"/>
    <p:sldId id="450" r:id="rId49"/>
    <p:sldId id="451" r:id="rId50"/>
    <p:sldId id="452" r:id="rId51"/>
    <p:sldId id="453" r:id="rId52"/>
    <p:sldId id="454" r:id="rId53"/>
  </p:sldIdLst>
  <p:sldSz cx="9144000" cy="6858000" type="screen4x3"/>
  <p:notesSz cx="6858000" cy="9686925"/>
  <p:defaultTextStyle>
    <a:defPPr>
      <a:defRPr lang="de-DE"/>
    </a:defPPr>
    <a:lvl1pPr algn="l" rtl="0" fontAlgn="base">
      <a:spcBef>
        <a:spcPct val="0"/>
      </a:spcBef>
      <a:spcAft>
        <a:spcPct val="0"/>
      </a:spcAft>
      <a:defRPr b="1"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b="1"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b="1"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b="1"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750" userDrawn="1">
          <p15:clr>
            <a:srgbClr val="A4A3A4"/>
          </p15:clr>
        </p15:guide>
        <p15:guide id="2" pos="3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DFF50B"/>
    <a:srgbClr val="000066"/>
    <a:srgbClr val="CC6600"/>
    <a:srgbClr val="FFCC00"/>
    <a:srgbClr val="FF99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71" autoAdjust="0"/>
    <p:restoredTop sz="62600" autoAdjust="0"/>
  </p:normalViewPr>
  <p:slideViewPr>
    <p:cSldViewPr snapToObjects="1" showGuides="1">
      <p:cViewPr varScale="1">
        <p:scale>
          <a:sx n="56" d="100"/>
          <a:sy n="56" d="100"/>
        </p:scale>
        <p:origin x="922" y="53"/>
      </p:cViewPr>
      <p:guideLst>
        <p:guide orient="horz" pos="2750"/>
        <p:guide pos="340"/>
      </p:guideLst>
    </p:cSldViewPr>
  </p:slideViewPr>
  <p:outlineViewPr>
    <p:cViewPr>
      <p:scale>
        <a:sx n="33" d="100"/>
        <a:sy n="33" d="100"/>
      </p:scale>
      <p:origin x="0" y="0"/>
    </p:cViewPr>
  </p:outlineViewPr>
  <p:notesTextViewPr>
    <p:cViewPr>
      <p:scale>
        <a:sx n="50" d="100"/>
        <a:sy n="5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95" tIns="47247" rIns="94495" bIns="47247" numCol="1" anchor="t" anchorCtr="0" compatLnSpc="1">
            <a:prstTxWarp prst="textNoShape">
              <a:avLst/>
            </a:prstTxWarp>
          </a:bodyPr>
          <a:lstStyle>
            <a:lvl1pPr defTabSz="944563">
              <a:defRPr sz="1200"/>
            </a:lvl1pPr>
          </a:lstStyle>
          <a:p>
            <a:endParaRPr lang="de-DE" altLang="en-US"/>
          </a:p>
        </p:txBody>
      </p:sp>
      <p:sp>
        <p:nvSpPr>
          <p:cNvPr id="54275" name="Rectangle 3"/>
          <p:cNvSpPr>
            <a:spLocks noGrp="1" noChangeArrowheads="1"/>
          </p:cNvSpPr>
          <p:nvPr>
            <p:ph type="dt" sz="quarter" idx="1"/>
          </p:nvPr>
        </p:nvSpPr>
        <p:spPr bwMode="auto">
          <a:xfrm>
            <a:off x="3886200" y="0"/>
            <a:ext cx="29718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95" tIns="47247" rIns="94495" bIns="47247" numCol="1" anchor="t" anchorCtr="0" compatLnSpc="1">
            <a:prstTxWarp prst="textNoShape">
              <a:avLst/>
            </a:prstTxWarp>
          </a:bodyPr>
          <a:lstStyle>
            <a:lvl1pPr algn="r" defTabSz="944563">
              <a:defRPr sz="1200"/>
            </a:lvl1pPr>
          </a:lstStyle>
          <a:p>
            <a:endParaRPr lang="de-DE" altLang="en-US"/>
          </a:p>
        </p:txBody>
      </p:sp>
      <p:sp>
        <p:nvSpPr>
          <p:cNvPr id="54276" name="Rectangle 4"/>
          <p:cNvSpPr>
            <a:spLocks noGrp="1" noChangeArrowheads="1"/>
          </p:cNvSpPr>
          <p:nvPr>
            <p:ph type="ftr" sz="quarter" idx="2"/>
          </p:nvPr>
        </p:nvSpPr>
        <p:spPr bwMode="auto">
          <a:xfrm>
            <a:off x="0" y="9202738"/>
            <a:ext cx="2971800" cy="48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95" tIns="47247" rIns="94495" bIns="47247" numCol="1" anchor="b" anchorCtr="0" compatLnSpc="1">
            <a:prstTxWarp prst="textNoShape">
              <a:avLst/>
            </a:prstTxWarp>
          </a:bodyPr>
          <a:lstStyle>
            <a:lvl1pPr defTabSz="944563">
              <a:defRPr sz="1200"/>
            </a:lvl1pPr>
          </a:lstStyle>
          <a:p>
            <a:endParaRPr lang="de-DE" altLang="en-US"/>
          </a:p>
        </p:txBody>
      </p:sp>
      <p:sp>
        <p:nvSpPr>
          <p:cNvPr id="54277" name="Rectangle 5"/>
          <p:cNvSpPr>
            <a:spLocks noGrp="1" noChangeArrowheads="1"/>
          </p:cNvSpPr>
          <p:nvPr>
            <p:ph type="sldNum" sz="quarter" idx="3"/>
          </p:nvPr>
        </p:nvSpPr>
        <p:spPr bwMode="auto">
          <a:xfrm>
            <a:off x="3886200" y="9202738"/>
            <a:ext cx="2971800" cy="48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95" tIns="47247" rIns="94495" bIns="47247" numCol="1" anchor="b" anchorCtr="0" compatLnSpc="1">
            <a:prstTxWarp prst="textNoShape">
              <a:avLst/>
            </a:prstTxWarp>
          </a:bodyPr>
          <a:lstStyle>
            <a:lvl1pPr algn="r" defTabSz="944563">
              <a:defRPr sz="1200"/>
            </a:lvl1pPr>
          </a:lstStyle>
          <a:p>
            <a:fld id="{3E72AC08-B670-4231-9D0F-989F5971F617}" type="slidenum">
              <a:rPr lang="de-DE" altLang="en-US"/>
              <a:pPr/>
              <a:t>‹Nr.›</a:t>
            </a:fld>
            <a:endParaRPr lang="de-D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95" tIns="47247" rIns="94495" bIns="47247" numCol="1" anchor="t" anchorCtr="0" compatLnSpc="1">
            <a:prstTxWarp prst="textNoShape">
              <a:avLst/>
            </a:prstTxWarp>
          </a:bodyPr>
          <a:lstStyle>
            <a:lvl1pPr defTabSz="944563">
              <a:defRPr sz="1200" b="0"/>
            </a:lvl1pPr>
          </a:lstStyle>
          <a:p>
            <a:endParaRPr lang="de-DE" altLang="en-US"/>
          </a:p>
        </p:txBody>
      </p:sp>
      <p:sp>
        <p:nvSpPr>
          <p:cNvPr id="20483" name="Rectangle 3"/>
          <p:cNvSpPr>
            <a:spLocks noGrp="1" noChangeArrowheads="1"/>
          </p:cNvSpPr>
          <p:nvPr>
            <p:ph type="dt" idx="1"/>
          </p:nvPr>
        </p:nvSpPr>
        <p:spPr bwMode="auto">
          <a:xfrm>
            <a:off x="3884613" y="0"/>
            <a:ext cx="29718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95" tIns="47247" rIns="94495" bIns="47247" numCol="1" anchor="t" anchorCtr="0" compatLnSpc="1">
            <a:prstTxWarp prst="textNoShape">
              <a:avLst/>
            </a:prstTxWarp>
          </a:bodyPr>
          <a:lstStyle>
            <a:lvl1pPr algn="r" defTabSz="944563">
              <a:defRPr sz="1200" b="0"/>
            </a:lvl1pPr>
          </a:lstStyle>
          <a:p>
            <a:endParaRPr lang="de-DE" altLang="en-US"/>
          </a:p>
        </p:txBody>
      </p:sp>
      <p:sp>
        <p:nvSpPr>
          <p:cNvPr id="20484" name="Rectangle 4"/>
          <p:cNvSpPr>
            <a:spLocks noGrp="1" noRot="1" noChangeAspect="1" noChangeArrowheads="1" noTextEdit="1"/>
          </p:cNvSpPr>
          <p:nvPr>
            <p:ph type="sldImg" idx="2"/>
          </p:nvPr>
        </p:nvSpPr>
        <p:spPr bwMode="auto">
          <a:xfrm>
            <a:off x="1008063" y="727075"/>
            <a:ext cx="4843462" cy="36322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p:cNvSpPr>
            <a:spLocks noGrp="1" noChangeArrowheads="1"/>
          </p:cNvSpPr>
          <p:nvPr>
            <p:ph type="body" sz="quarter" idx="3"/>
          </p:nvPr>
        </p:nvSpPr>
        <p:spPr bwMode="auto">
          <a:xfrm>
            <a:off x="685800" y="4600575"/>
            <a:ext cx="5486400"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95" tIns="47247" rIns="94495" bIns="47247" numCol="1" anchor="t" anchorCtr="0" compatLnSpc="1">
            <a:prstTxWarp prst="textNoShape">
              <a:avLst/>
            </a:prstTxWarp>
          </a:bodyPr>
          <a:lstStyle/>
          <a:p>
            <a:pPr lvl="0"/>
            <a:r>
              <a:rPr lang="de-DE" altLang="en-US" smtClean="0"/>
              <a:t>Textmasterformate durch Klicken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p>
        </p:txBody>
      </p:sp>
      <p:sp>
        <p:nvSpPr>
          <p:cNvPr id="20486" name="Rectangle 6"/>
          <p:cNvSpPr>
            <a:spLocks noGrp="1" noChangeArrowheads="1"/>
          </p:cNvSpPr>
          <p:nvPr>
            <p:ph type="ftr" sz="quarter" idx="4"/>
          </p:nvPr>
        </p:nvSpPr>
        <p:spPr bwMode="auto">
          <a:xfrm>
            <a:off x="0" y="9199563"/>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95" tIns="47247" rIns="94495" bIns="47247" numCol="1" anchor="b" anchorCtr="0" compatLnSpc="1">
            <a:prstTxWarp prst="textNoShape">
              <a:avLst/>
            </a:prstTxWarp>
          </a:bodyPr>
          <a:lstStyle>
            <a:lvl1pPr defTabSz="944563">
              <a:defRPr sz="1200" b="0"/>
            </a:lvl1pPr>
          </a:lstStyle>
          <a:p>
            <a:endParaRPr lang="de-DE" altLang="en-US"/>
          </a:p>
        </p:txBody>
      </p:sp>
      <p:sp>
        <p:nvSpPr>
          <p:cNvPr id="20487" name="Rectangle 7"/>
          <p:cNvSpPr>
            <a:spLocks noGrp="1" noChangeArrowheads="1"/>
          </p:cNvSpPr>
          <p:nvPr>
            <p:ph type="sldNum" sz="quarter" idx="5"/>
          </p:nvPr>
        </p:nvSpPr>
        <p:spPr bwMode="auto">
          <a:xfrm>
            <a:off x="3884613" y="9199563"/>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95" tIns="47247" rIns="94495" bIns="47247" numCol="1" anchor="b" anchorCtr="0" compatLnSpc="1">
            <a:prstTxWarp prst="textNoShape">
              <a:avLst/>
            </a:prstTxWarp>
          </a:bodyPr>
          <a:lstStyle>
            <a:lvl1pPr algn="r" defTabSz="944563">
              <a:defRPr sz="1200" b="0"/>
            </a:lvl1pPr>
          </a:lstStyle>
          <a:p>
            <a:fld id="{F022A2E1-E8FB-430F-A1DE-46F5EA22DEEF}" type="slidenum">
              <a:rPr lang="de-DE" altLang="en-US"/>
              <a:pPr/>
              <a:t>‹Nr.›</a:t>
            </a:fld>
            <a:endParaRPr lang="de-DE"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999B0E-2C0E-4898-8C9C-9C8B5C2C5B1D}" type="slidenum">
              <a:rPr lang="de-DE" altLang="en-US"/>
              <a:pPr/>
              <a:t>28</a:t>
            </a:fld>
            <a:endParaRPr lang="de-DE" altLang="en-US"/>
          </a:p>
        </p:txBody>
      </p:sp>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63AC1E-27A0-42A8-B587-905BDEDA1517}" type="slidenum">
              <a:rPr lang="de-DE" altLang="en-US"/>
              <a:pPr/>
              <a:t>37</a:t>
            </a:fld>
            <a:endParaRPr lang="de-DE" alt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624582-1C81-402C-881F-E698725535D2}" type="slidenum">
              <a:rPr lang="de-DE" altLang="en-US"/>
              <a:pPr/>
              <a:t>38</a:t>
            </a:fld>
            <a:endParaRPr lang="de-DE" altLang="en-US"/>
          </a:p>
        </p:txBody>
      </p:sp>
      <p:sp>
        <p:nvSpPr>
          <p:cNvPr id="482306" name="Rectangle 2"/>
          <p:cNvSpPr>
            <a:spLocks noGrp="1" noRot="1" noChangeAspect="1" noChangeArrowheads="1" noTextEdit="1"/>
          </p:cNvSpPr>
          <p:nvPr>
            <p:ph type="sldImg"/>
          </p:nvPr>
        </p:nvSpPr>
        <p:spPr>
          <a:ln/>
        </p:spPr>
      </p:sp>
      <p:sp>
        <p:nvSpPr>
          <p:cNvPr id="4823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8B659D-81A7-4153-88DE-59C7666FEB34}" type="slidenum">
              <a:rPr lang="de-DE" altLang="en-US"/>
              <a:pPr/>
              <a:t>39</a:t>
            </a:fld>
            <a:endParaRPr lang="de-DE" altLang="en-US"/>
          </a:p>
        </p:txBody>
      </p:sp>
      <p:sp>
        <p:nvSpPr>
          <p:cNvPr id="483330" name="Rectangle 2"/>
          <p:cNvSpPr>
            <a:spLocks noGrp="1" noRot="1" noChangeAspect="1" noChangeArrowheads="1" noTextEdit="1"/>
          </p:cNvSpPr>
          <p:nvPr>
            <p:ph type="sldImg"/>
          </p:nvPr>
        </p:nvSpPr>
        <p:spPr>
          <a:ln/>
        </p:spPr>
      </p:sp>
      <p:sp>
        <p:nvSpPr>
          <p:cNvPr id="4833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EEEC41-2D89-4F7C-A214-794769455336}" type="slidenum">
              <a:rPr lang="de-DE" altLang="en-US"/>
              <a:pPr/>
              <a:t>40</a:t>
            </a:fld>
            <a:endParaRPr lang="de-DE" altLang="en-US"/>
          </a:p>
        </p:txBody>
      </p:sp>
      <p:sp>
        <p:nvSpPr>
          <p:cNvPr id="484354" name="Rectangle 2"/>
          <p:cNvSpPr>
            <a:spLocks noGrp="1" noRot="1" noChangeAspect="1" noChangeArrowheads="1" noTextEdit="1"/>
          </p:cNvSpPr>
          <p:nvPr>
            <p:ph type="sldImg"/>
          </p:nvPr>
        </p:nvSpPr>
        <p:spPr>
          <a:ln/>
        </p:spPr>
      </p:sp>
      <p:sp>
        <p:nvSpPr>
          <p:cNvPr id="4843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03AD1-2EB0-4AA1-8636-5412A695A326}" type="slidenum">
              <a:rPr lang="de-DE" altLang="en-US"/>
              <a:pPr/>
              <a:t>41</a:t>
            </a:fld>
            <a:endParaRPr lang="de-DE" altLang="en-US"/>
          </a:p>
        </p:txBody>
      </p:sp>
      <p:sp>
        <p:nvSpPr>
          <p:cNvPr id="485378" name="Rectangle 2"/>
          <p:cNvSpPr>
            <a:spLocks noGrp="1" noRot="1" noChangeAspect="1" noChangeArrowheads="1" noTextEdit="1"/>
          </p:cNvSpPr>
          <p:nvPr>
            <p:ph type="sldImg"/>
          </p:nvPr>
        </p:nvSpPr>
        <p:spPr>
          <a:ln/>
        </p:spPr>
      </p:sp>
      <p:sp>
        <p:nvSpPr>
          <p:cNvPr id="4853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08C684-02B7-480A-BAAE-D5B301843B99}" type="slidenum">
              <a:rPr lang="de-DE" altLang="en-US"/>
              <a:pPr/>
              <a:t>42</a:t>
            </a:fld>
            <a:endParaRPr lang="de-DE" altLang="en-US"/>
          </a:p>
        </p:txBody>
      </p:sp>
      <p:sp>
        <p:nvSpPr>
          <p:cNvPr id="486402" name="Rectangle 2"/>
          <p:cNvSpPr>
            <a:spLocks noGrp="1" noRot="1" noChangeAspect="1" noChangeArrowheads="1" noTextEdit="1"/>
          </p:cNvSpPr>
          <p:nvPr>
            <p:ph type="sldImg"/>
          </p:nvPr>
        </p:nvSpPr>
        <p:spPr>
          <a:ln/>
        </p:spPr>
      </p:sp>
      <p:sp>
        <p:nvSpPr>
          <p:cNvPr id="4864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587359-3471-4886-92E0-706EEAE0EE03}" type="slidenum">
              <a:rPr lang="de-DE" altLang="en-US"/>
              <a:pPr/>
              <a:t>43</a:t>
            </a:fld>
            <a:endParaRPr lang="de-DE" altLang="en-US"/>
          </a:p>
        </p:txBody>
      </p:sp>
      <p:sp>
        <p:nvSpPr>
          <p:cNvPr id="487426" name="Rectangle 2"/>
          <p:cNvSpPr>
            <a:spLocks noGrp="1" noRot="1" noChangeAspect="1" noChangeArrowheads="1" noTextEdit="1"/>
          </p:cNvSpPr>
          <p:nvPr>
            <p:ph type="sldImg"/>
          </p:nvPr>
        </p:nvSpPr>
        <p:spPr>
          <a:ln/>
        </p:spPr>
      </p:sp>
      <p:sp>
        <p:nvSpPr>
          <p:cNvPr id="4874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C0C523-A1E1-4434-A80D-3A91C37C4934}" type="slidenum">
              <a:rPr lang="de-DE" altLang="en-US"/>
              <a:pPr/>
              <a:t>44</a:t>
            </a:fld>
            <a:endParaRPr lang="de-DE" altLang="en-US"/>
          </a:p>
        </p:txBody>
      </p:sp>
      <p:sp>
        <p:nvSpPr>
          <p:cNvPr id="488450" name="Rectangle 2"/>
          <p:cNvSpPr>
            <a:spLocks noGrp="1" noRot="1" noChangeAspect="1" noChangeArrowheads="1" noTextEdit="1"/>
          </p:cNvSpPr>
          <p:nvPr>
            <p:ph type="sldImg"/>
          </p:nvPr>
        </p:nvSpPr>
        <p:spPr>
          <a:ln/>
        </p:spPr>
      </p:sp>
      <p:sp>
        <p:nvSpPr>
          <p:cNvPr id="4884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CDA81B-F89C-49F6-A238-0139A42E6CF4}" type="slidenum">
              <a:rPr lang="de-DE" altLang="en-US"/>
              <a:pPr/>
              <a:t>45</a:t>
            </a:fld>
            <a:endParaRPr lang="de-DE" altLang="en-US"/>
          </a:p>
        </p:txBody>
      </p:sp>
      <p:sp>
        <p:nvSpPr>
          <p:cNvPr id="489474" name="Rectangle 2"/>
          <p:cNvSpPr>
            <a:spLocks noGrp="1" noRot="1" noChangeAspect="1" noChangeArrowheads="1" noTextEdit="1"/>
          </p:cNvSpPr>
          <p:nvPr>
            <p:ph type="sldImg"/>
          </p:nvPr>
        </p:nvSpPr>
        <p:spPr>
          <a:ln/>
        </p:spPr>
      </p:sp>
      <p:sp>
        <p:nvSpPr>
          <p:cNvPr id="4894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7B76B2-1617-4DCA-A229-E1EF3D6BBF7F}" type="slidenum">
              <a:rPr lang="de-DE" altLang="en-US"/>
              <a:pPr/>
              <a:t>46</a:t>
            </a:fld>
            <a:endParaRPr lang="de-DE" altLang="en-US"/>
          </a:p>
        </p:txBody>
      </p:sp>
      <p:sp>
        <p:nvSpPr>
          <p:cNvPr id="490498" name="Rectangle 2"/>
          <p:cNvSpPr>
            <a:spLocks noGrp="1" noRot="1" noChangeAspect="1" noChangeArrowheads="1" noTextEdit="1"/>
          </p:cNvSpPr>
          <p:nvPr>
            <p:ph type="sldImg"/>
          </p:nvPr>
        </p:nvSpPr>
        <p:spPr>
          <a:ln/>
        </p:spPr>
      </p:sp>
      <p:sp>
        <p:nvSpPr>
          <p:cNvPr id="4904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D8EAF-BF31-4BB9-878C-ECF7D64B32DD}" type="slidenum">
              <a:rPr lang="de-DE" altLang="en-US"/>
              <a:pPr/>
              <a:t>29</a:t>
            </a:fld>
            <a:endParaRPr lang="de-DE" altLang="en-US"/>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8FE544-C1C6-4680-A163-238323071773}" type="slidenum">
              <a:rPr lang="de-DE" altLang="en-US"/>
              <a:pPr/>
              <a:t>47</a:t>
            </a:fld>
            <a:endParaRPr lang="de-DE" altLang="en-US"/>
          </a:p>
        </p:txBody>
      </p:sp>
      <p:sp>
        <p:nvSpPr>
          <p:cNvPr id="491522" name="Rectangle 2"/>
          <p:cNvSpPr>
            <a:spLocks noGrp="1" noRot="1" noChangeAspect="1" noChangeArrowheads="1" noTextEdit="1"/>
          </p:cNvSpPr>
          <p:nvPr>
            <p:ph type="sldImg"/>
          </p:nvPr>
        </p:nvSpPr>
        <p:spPr>
          <a:ln/>
        </p:spPr>
      </p:sp>
      <p:sp>
        <p:nvSpPr>
          <p:cNvPr id="4915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8C99BF-3817-4421-8524-D6087F1C5C06}" type="slidenum">
              <a:rPr lang="de-DE" altLang="en-US"/>
              <a:pPr/>
              <a:t>48</a:t>
            </a:fld>
            <a:endParaRPr lang="de-DE" altLang="en-US"/>
          </a:p>
        </p:txBody>
      </p:sp>
      <p:sp>
        <p:nvSpPr>
          <p:cNvPr id="492546" name="Rectangle 2"/>
          <p:cNvSpPr>
            <a:spLocks noGrp="1" noRot="1" noChangeAspect="1" noChangeArrowheads="1" noTextEdit="1"/>
          </p:cNvSpPr>
          <p:nvPr>
            <p:ph type="sldImg"/>
          </p:nvPr>
        </p:nvSpPr>
        <p:spPr>
          <a:ln/>
        </p:spPr>
      </p:sp>
      <p:sp>
        <p:nvSpPr>
          <p:cNvPr id="4925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CBCC81-B3A9-4037-B8F8-3602E9A7FF3D}" type="slidenum">
              <a:rPr lang="de-DE" altLang="en-US"/>
              <a:pPr/>
              <a:t>49</a:t>
            </a:fld>
            <a:endParaRPr lang="de-DE" altLang="en-US"/>
          </a:p>
        </p:txBody>
      </p:sp>
      <p:sp>
        <p:nvSpPr>
          <p:cNvPr id="497666" name="Rectangle 2"/>
          <p:cNvSpPr>
            <a:spLocks noGrp="1" noRot="1" noChangeAspect="1" noChangeArrowheads="1" noTextEdit="1"/>
          </p:cNvSpPr>
          <p:nvPr>
            <p:ph type="sldImg"/>
          </p:nvPr>
        </p:nvSpPr>
        <p:spPr>
          <a:ln/>
        </p:spPr>
      </p:sp>
      <p:sp>
        <p:nvSpPr>
          <p:cNvPr id="4976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E8876E-CDFA-4727-A85D-5B7C962D9D78}" type="slidenum">
              <a:rPr lang="de-DE" altLang="en-US"/>
              <a:pPr/>
              <a:t>50</a:t>
            </a:fld>
            <a:endParaRPr lang="de-DE" altLang="en-US"/>
          </a:p>
        </p:txBody>
      </p:sp>
      <p:sp>
        <p:nvSpPr>
          <p:cNvPr id="498690" name="Rectangle 2"/>
          <p:cNvSpPr>
            <a:spLocks noGrp="1" noRot="1" noChangeAspect="1" noChangeArrowheads="1" noTextEdit="1"/>
          </p:cNvSpPr>
          <p:nvPr>
            <p:ph type="sldImg"/>
          </p:nvPr>
        </p:nvSpPr>
        <p:spPr>
          <a:ln/>
        </p:spPr>
      </p:sp>
      <p:sp>
        <p:nvSpPr>
          <p:cNvPr id="4986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A844FA-FEF8-4238-98E0-89F82C9A721E}" type="slidenum">
              <a:rPr lang="de-DE" altLang="en-US"/>
              <a:pPr/>
              <a:t>51</a:t>
            </a:fld>
            <a:endParaRPr lang="de-DE" altLang="en-US"/>
          </a:p>
        </p:txBody>
      </p:sp>
      <p:sp>
        <p:nvSpPr>
          <p:cNvPr id="499714" name="Rectangle 2"/>
          <p:cNvSpPr>
            <a:spLocks noGrp="1" noRot="1" noChangeAspect="1" noChangeArrowheads="1" noTextEdit="1"/>
          </p:cNvSpPr>
          <p:nvPr>
            <p:ph type="sldImg"/>
          </p:nvPr>
        </p:nvSpPr>
        <p:spPr>
          <a:ln/>
        </p:spPr>
      </p:sp>
      <p:sp>
        <p:nvSpPr>
          <p:cNvPr id="4997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D6C81B-AD0B-416C-BEDF-4F65B08E8A78}" type="slidenum">
              <a:rPr lang="de-DE" altLang="en-US"/>
              <a:pPr/>
              <a:t>52</a:t>
            </a:fld>
            <a:endParaRPr lang="de-DE" altLang="en-US"/>
          </a:p>
        </p:txBody>
      </p:sp>
      <p:sp>
        <p:nvSpPr>
          <p:cNvPr id="500738" name="Rectangle 2"/>
          <p:cNvSpPr>
            <a:spLocks noGrp="1" noRot="1" noChangeAspect="1" noChangeArrowheads="1" noTextEdit="1"/>
          </p:cNvSpPr>
          <p:nvPr>
            <p:ph type="sldImg"/>
          </p:nvPr>
        </p:nvSpPr>
        <p:spPr>
          <a:ln/>
        </p:spPr>
      </p:sp>
      <p:sp>
        <p:nvSpPr>
          <p:cNvPr id="5007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A54D2D-5FA3-4188-A770-4D9056CE8E58}" type="slidenum">
              <a:rPr lang="de-DE" altLang="en-US"/>
              <a:pPr/>
              <a:t>30</a:t>
            </a:fld>
            <a:endParaRPr lang="de-DE" altLang="en-US"/>
          </a:p>
        </p:txBody>
      </p:sp>
      <p:sp>
        <p:nvSpPr>
          <p:cNvPr id="474114" name="Rectangle 2"/>
          <p:cNvSpPr>
            <a:spLocks noGrp="1" noRot="1" noChangeAspect="1" noChangeArrowheads="1" noTextEdit="1"/>
          </p:cNvSpPr>
          <p:nvPr>
            <p:ph type="sldImg"/>
          </p:nvPr>
        </p:nvSpPr>
        <p:spPr>
          <a:ln/>
        </p:spPr>
      </p:sp>
      <p:sp>
        <p:nvSpPr>
          <p:cNvPr id="4741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522CD5-1D55-4697-900B-1CFB476EAE5A}" type="slidenum">
              <a:rPr lang="de-DE" altLang="en-US"/>
              <a:pPr/>
              <a:t>31</a:t>
            </a:fld>
            <a:endParaRPr lang="de-DE" altLang="en-US"/>
          </a:p>
        </p:txBody>
      </p:sp>
      <p:sp>
        <p:nvSpPr>
          <p:cNvPr id="475138" name="Rectangle 2"/>
          <p:cNvSpPr>
            <a:spLocks noGrp="1" noRot="1" noChangeAspect="1" noChangeArrowheads="1" noTextEdit="1"/>
          </p:cNvSpPr>
          <p:nvPr>
            <p:ph type="sldImg"/>
          </p:nvPr>
        </p:nvSpPr>
        <p:spPr>
          <a:ln/>
        </p:spPr>
      </p:sp>
      <p:sp>
        <p:nvSpPr>
          <p:cNvPr id="4751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33E205-9979-45AF-8B25-CB7D927136E6}" type="slidenum">
              <a:rPr lang="de-DE" altLang="en-US"/>
              <a:pPr/>
              <a:t>32</a:t>
            </a:fld>
            <a:endParaRPr lang="de-DE" altLang="en-US"/>
          </a:p>
        </p:txBody>
      </p:sp>
      <p:sp>
        <p:nvSpPr>
          <p:cNvPr id="476162" name="Rectangle 2"/>
          <p:cNvSpPr>
            <a:spLocks noGrp="1" noRot="1" noChangeAspect="1" noChangeArrowheads="1" noTextEdit="1"/>
          </p:cNvSpPr>
          <p:nvPr>
            <p:ph type="sldImg"/>
          </p:nvPr>
        </p:nvSpPr>
        <p:spPr>
          <a:ln/>
        </p:spPr>
      </p:sp>
      <p:sp>
        <p:nvSpPr>
          <p:cNvPr id="4761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ECDADE-DFFF-4223-B8D7-9F66E020D9BE}" type="slidenum">
              <a:rPr lang="de-DE" altLang="en-US"/>
              <a:pPr/>
              <a:t>33</a:t>
            </a:fld>
            <a:endParaRPr lang="de-DE" altLang="en-US"/>
          </a:p>
        </p:txBody>
      </p:sp>
      <p:sp>
        <p:nvSpPr>
          <p:cNvPr id="477186" name="Rectangle 2"/>
          <p:cNvSpPr>
            <a:spLocks noGrp="1" noRot="1" noChangeAspect="1" noChangeArrowheads="1" noTextEdit="1"/>
          </p:cNvSpPr>
          <p:nvPr>
            <p:ph type="sldImg"/>
          </p:nvPr>
        </p:nvSpPr>
        <p:spPr>
          <a:ln/>
        </p:spPr>
      </p:sp>
      <p:sp>
        <p:nvSpPr>
          <p:cNvPr id="4771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8883A0-BEC5-4E9F-AEF3-62C204C414BD}" type="slidenum">
              <a:rPr lang="de-DE" altLang="en-US"/>
              <a:pPr/>
              <a:t>34</a:t>
            </a:fld>
            <a:endParaRPr lang="de-DE" altLang="en-US"/>
          </a:p>
        </p:txBody>
      </p:sp>
      <p:sp>
        <p:nvSpPr>
          <p:cNvPr id="478210" name="Rectangle 2"/>
          <p:cNvSpPr>
            <a:spLocks noGrp="1" noRot="1" noChangeAspect="1" noChangeArrowheads="1" noTextEdit="1"/>
          </p:cNvSpPr>
          <p:nvPr>
            <p:ph type="sldImg"/>
          </p:nvPr>
        </p:nvSpPr>
        <p:spPr>
          <a:ln/>
        </p:spPr>
      </p:sp>
      <p:sp>
        <p:nvSpPr>
          <p:cNvPr id="4782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AA0C26-2FB9-4FD3-980F-FFE3DAEB37C8}" type="slidenum">
              <a:rPr lang="de-DE" altLang="en-US"/>
              <a:pPr/>
              <a:t>35</a:t>
            </a:fld>
            <a:endParaRPr lang="de-DE" altLang="en-US"/>
          </a:p>
        </p:txBody>
      </p:sp>
      <p:sp>
        <p:nvSpPr>
          <p:cNvPr id="479234" name="Rectangle 2"/>
          <p:cNvSpPr>
            <a:spLocks noGrp="1" noRot="1" noChangeAspect="1" noChangeArrowheads="1" noTextEdit="1"/>
          </p:cNvSpPr>
          <p:nvPr>
            <p:ph type="sldImg"/>
          </p:nvPr>
        </p:nvSpPr>
        <p:spPr>
          <a:ln/>
        </p:spPr>
      </p:sp>
      <p:sp>
        <p:nvSpPr>
          <p:cNvPr id="4792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EC821-8B3A-45A7-A989-F9790E83F802}" type="slidenum">
              <a:rPr lang="de-DE" altLang="en-US"/>
              <a:pPr/>
              <a:t>36</a:t>
            </a:fld>
            <a:endParaRPr lang="de-DE" altLang="en-US"/>
          </a:p>
        </p:txBody>
      </p:sp>
      <p:sp>
        <p:nvSpPr>
          <p:cNvPr id="481282" name="Rectangle 2"/>
          <p:cNvSpPr>
            <a:spLocks noGrp="1" noRot="1" noChangeAspect="1" noChangeArrowheads="1" noTextEdit="1"/>
          </p:cNvSpPr>
          <p:nvPr>
            <p:ph type="sldImg"/>
          </p:nvPr>
        </p:nvSpPr>
        <p:spPr>
          <a:ln/>
        </p:spPr>
      </p:sp>
      <p:sp>
        <p:nvSpPr>
          <p:cNvPr id="481283"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9387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3844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7.png"/><Relationship Id="rId3" Type="http://schemas.openxmlformats.org/officeDocument/2006/relationships/theme" Target="../theme/theme1.xml"/><Relationship Id="rId7" Type="http://schemas.openxmlformats.org/officeDocument/2006/relationships/hyperlink" Target="http://www.nlp-institutes.net/" TargetMode="External"/><Relationship Id="rId12"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5.png"/><Relationship Id="rId5" Type="http://schemas.openxmlformats.org/officeDocument/2006/relationships/image" Target="../media/image1.png"/><Relationship Id="rId10" Type="http://schemas.openxmlformats.org/officeDocument/2006/relationships/image" Target="../media/image4.png"/><Relationship Id="rId4" Type="http://schemas.openxmlformats.org/officeDocument/2006/relationships/hyperlink" Target="mailto:NK@IN-ICI.net" TargetMode="External"/><Relationship Id="rId9" Type="http://schemas.openxmlformats.org/officeDocument/2006/relationships/hyperlink" Target="http://www.coaching-institutes.ne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Line 11"/>
          <p:cNvSpPr>
            <a:spLocks noChangeShapeType="1"/>
          </p:cNvSpPr>
          <p:nvPr/>
        </p:nvSpPr>
        <p:spPr bwMode="auto">
          <a:xfrm>
            <a:off x="215900" y="6381750"/>
            <a:ext cx="8748713" cy="0"/>
          </a:xfrm>
          <a:prstGeom prst="line">
            <a:avLst/>
          </a:prstGeom>
          <a:noFill/>
          <a:ln w="9525">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9" name="Rectangle 15"/>
          <p:cNvSpPr>
            <a:spLocks noChangeArrowheads="1"/>
          </p:cNvSpPr>
          <p:nvPr/>
        </p:nvSpPr>
        <p:spPr bwMode="auto">
          <a:xfrm>
            <a:off x="250825" y="6381750"/>
            <a:ext cx="21336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sz="1400" b="0"/>
          </a:p>
        </p:txBody>
      </p:sp>
      <p:sp>
        <p:nvSpPr>
          <p:cNvPr id="1040" name="Rectangle 16"/>
          <p:cNvSpPr>
            <a:spLocks noChangeArrowheads="1"/>
          </p:cNvSpPr>
          <p:nvPr/>
        </p:nvSpPr>
        <p:spPr bwMode="auto">
          <a:xfrm>
            <a:off x="250825" y="6443663"/>
            <a:ext cx="289560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90000"/>
              </a:lnSpc>
            </a:pPr>
            <a:fld id="{AB6DA89F-9FE1-44D8-8EA9-AC036B9EF01D}" type="slidenum">
              <a:rPr lang="de-DE" altLang="en-US">
                <a:solidFill>
                  <a:srgbClr val="000066"/>
                </a:solidFill>
              </a:rPr>
              <a:pPr>
                <a:lnSpc>
                  <a:spcPct val="90000"/>
                </a:lnSpc>
              </a:pPr>
              <a:t>‹Nr.›</a:t>
            </a:fld>
            <a:endParaRPr lang="de-DE" altLang="en-US" dirty="0">
              <a:solidFill>
                <a:srgbClr val="000066"/>
              </a:solidFill>
            </a:endParaRPr>
          </a:p>
        </p:txBody>
      </p:sp>
      <p:sp>
        <p:nvSpPr>
          <p:cNvPr id="1049" name="Text Box 25"/>
          <p:cNvSpPr txBox="1">
            <a:spLocks noChangeArrowheads="1"/>
          </p:cNvSpPr>
          <p:nvPr/>
        </p:nvSpPr>
        <p:spPr bwMode="auto">
          <a:xfrm>
            <a:off x="4139952" y="6454379"/>
            <a:ext cx="486037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10000"/>
              </a:spcBef>
            </a:pPr>
            <a:r>
              <a:rPr lang="de-DE" altLang="en-US" sz="1400" b="0" dirty="0" smtClean="0">
                <a:solidFill>
                  <a:srgbClr val="CC6600"/>
                </a:solidFill>
                <a:latin typeface="Verdana Ref" pitchFamily="34" charset="0"/>
              </a:rPr>
              <a:t>Nandana </a:t>
            </a:r>
            <a:r>
              <a:rPr lang="de-DE" altLang="en-US" sz="1400" b="0" dirty="0">
                <a:solidFill>
                  <a:srgbClr val="CC6600"/>
                </a:solidFill>
                <a:latin typeface="Verdana Ref" pitchFamily="34" charset="0"/>
              </a:rPr>
              <a:t>Nielsen </a:t>
            </a:r>
            <a:r>
              <a:rPr lang="de-DE" altLang="en-US" sz="1400" b="0" dirty="0" smtClean="0">
                <a:solidFill>
                  <a:srgbClr val="CC6600"/>
                </a:solidFill>
                <a:latin typeface="Verdana Ref" pitchFamily="34" charset="0"/>
              </a:rPr>
              <a:t> </a:t>
            </a:r>
            <a:r>
              <a:rPr lang="de-DE" altLang="en-US" sz="1400" b="0" dirty="0">
                <a:solidFill>
                  <a:srgbClr val="CC6600"/>
                </a:solidFill>
                <a:latin typeface="Verdana Ref" pitchFamily="34" charset="0"/>
              </a:rPr>
              <a:t>Karl </a:t>
            </a:r>
            <a:r>
              <a:rPr lang="de-DE" altLang="en-US" sz="1400" b="0" dirty="0" smtClean="0">
                <a:solidFill>
                  <a:srgbClr val="CC6600"/>
                </a:solidFill>
                <a:latin typeface="Verdana Ref" pitchFamily="34" charset="0"/>
              </a:rPr>
              <a:t>Nielsen </a:t>
            </a:r>
            <a:r>
              <a:rPr lang="de-DE" altLang="en-US" sz="1400" b="0" dirty="0" smtClean="0">
                <a:solidFill>
                  <a:srgbClr val="CC6600"/>
                </a:solidFill>
                <a:latin typeface="Verdana Ref" pitchFamily="34" charset="0"/>
                <a:hlinkClick r:id="rId4"/>
              </a:rPr>
              <a:t>NK@IN-ICI.net</a:t>
            </a:r>
            <a:r>
              <a:rPr lang="de-DE" altLang="en-US" sz="1400" b="0" dirty="0" smtClean="0">
                <a:solidFill>
                  <a:srgbClr val="CC6600"/>
                </a:solidFill>
                <a:latin typeface="Verdana Ref" pitchFamily="34" charset="0"/>
              </a:rPr>
              <a:t> </a:t>
            </a:r>
            <a:endParaRPr lang="de-DE" altLang="en-US" sz="1400" b="0" dirty="0">
              <a:solidFill>
                <a:srgbClr val="CC6600"/>
              </a:solidFill>
              <a:latin typeface="Verdana Ref" pitchFamily="34" charset="0"/>
            </a:endParaRPr>
          </a:p>
        </p:txBody>
      </p:sp>
      <p:pic>
        <p:nvPicPr>
          <p:cNvPr id="12" name="Grafik 11"/>
          <p:cNvPicPr>
            <a:picLocks noChangeAspect="1"/>
          </p:cNvPicPr>
          <p:nvPr/>
        </p:nvPicPr>
        <p:blipFill>
          <a:blip r:embed="rId5"/>
          <a:stretch>
            <a:fillRect/>
          </a:stretch>
        </p:blipFill>
        <p:spPr>
          <a:xfrm>
            <a:off x="0" y="1"/>
            <a:ext cx="9144000" cy="1012874"/>
          </a:xfrm>
          <a:prstGeom prst="rect">
            <a:avLst/>
          </a:prstGeom>
        </p:spPr>
      </p:pic>
      <p:pic>
        <p:nvPicPr>
          <p:cNvPr id="13" name="Picture 16" descr="WHO Logo">
            <a:extLst>
              <a:ext uri="{FF2B5EF4-FFF2-40B4-BE49-F238E27FC236}">
                <a16:creationId xmlns:a16="http://schemas.microsoft.com/office/drawing/2014/main" id="{C815C8F7-418C-4A3F-8F18-52DB228B6506}"/>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6469275" y="179594"/>
            <a:ext cx="720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4" descr="IN-Logo">
            <a:hlinkClick r:id="rId7" tooltip="International Association of NLP Institutes"/>
            <a:extLst>
              <a:ext uri="{FF2B5EF4-FFF2-40B4-BE49-F238E27FC236}">
                <a16:creationId xmlns:a16="http://schemas.microsoft.com/office/drawing/2014/main" id="{2D83C288-5936-46D9-B3FB-7582AAC6A6A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88565" y="168488"/>
            <a:ext cx="1014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8" descr="ICI-Logo">
            <a:hlinkClick r:id="rId9" tooltip="International Association of Coaching Institutes"/>
            <a:extLst>
              <a:ext uri="{FF2B5EF4-FFF2-40B4-BE49-F238E27FC236}">
                <a16:creationId xmlns:a16="http://schemas.microsoft.com/office/drawing/2014/main" id="{655DD91D-FE4E-4E20-9F37-CBBFBCC2EDD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75920" y="162730"/>
            <a:ext cx="720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0" descr="logo-universidad-central-de-nicaragua">
            <a:extLst>
              <a:ext uri="{FF2B5EF4-FFF2-40B4-BE49-F238E27FC236}">
                <a16:creationId xmlns:a16="http://schemas.microsoft.com/office/drawing/2014/main" id="{CC040915-3631-45E9-9FC7-4810F8EA979B}"/>
              </a:ext>
            </a:extLst>
          </p:cNvPr>
          <p:cNvPicPr>
            <a:picLocks noChangeAspect="1" noChangeArrowheads="1"/>
          </p:cNvPicPr>
          <p:nvPr/>
        </p:nvPicPr>
        <p:blipFill>
          <a:blip r:embed="rId11">
            <a:extLst>
              <a:ext uri="{28A0092B-C50C-407E-A947-70E740481C1C}">
                <a14:useLocalDpi xmlns:a14="http://schemas.microsoft.com/office/drawing/2010/main"/>
              </a:ext>
            </a:extLst>
          </a:blip>
          <a:srcRect/>
          <a:stretch>
            <a:fillRect/>
          </a:stretch>
        </p:blipFill>
        <p:spPr bwMode="auto">
          <a:xfrm>
            <a:off x="2022985" y="160715"/>
            <a:ext cx="692225"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673355" y="179403"/>
            <a:ext cx="676275"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4" name="Picture 3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862630" y="186382"/>
            <a:ext cx="608013"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2"/>
          <p:cNvSpPr>
            <a:spLocks noGrp="1" noChangeArrowheads="1"/>
          </p:cNvSpPr>
          <p:nvPr>
            <p:ph type="body" idx="4294967295"/>
          </p:nvPr>
        </p:nvSpPr>
        <p:spPr bwMode="auto">
          <a:xfrm>
            <a:off x="457200" y="1484313"/>
            <a:ext cx="8229600" cy="48974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gn="ctr">
              <a:buFontTx/>
              <a:buNone/>
            </a:pPr>
            <a:r>
              <a:rPr lang="es-ES_tradnl" altLang="en-US" sz="3600" b="1" dirty="0">
                <a:solidFill>
                  <a:srgbClr val="990033"/>
                </a:solidFill>
              </a:rPr>
              <a:t>Programación NeuroLingüística</a:t>
            </a:r>
            <a:endParaRPr lang="es-ES" altLang="en-US" sz="3600" b="1" dirty="0">
              <a:solidFill>
                <a:srgbClr val="990033"/>
              </a:solidFill>
            </a:endParaRPr>
          </a:p>
          <a:p>
            <a:pPr marL="0" indent="0" algn="ctr">
              <a:buFontTx/>
              <a:buNone/>
            </a:pPr>
            <a:r>
              <a:rPr lang="es-ES" altLang="en-US" sz="3600" b="1" dirty="0">
                <a:solidFill>
                  <a:srgbClr val="990033"/>
                </a:solidFill>
              </a:rPr>
              <a:t>PNL</a:t>
            </a:r>
            <a:r>
              <a:rPr lang="es-ES" altLang="en-US" sz="4400" b="1" dirty="0">
                <a:solidFill>
                  <a:srgbClr val="990033"/>
                </a:solidFill>
              </a:rPr>
              <a:t> </a:t>
            </a:r>
          </a:p>
          <a:p>
            <a:pPr marL="0" indent="0" algn="ctr">
              <a:buFontTx/>
              <a:buNone/>
            </a:pPr>
            <a:endParaRPr lang="es-ES" altLang="en-US" sz="1800" b="1" dirty="0"/>
          </a:p>
          <a:p>
            <a:pPr marL="0" indent="0" algn="ctr">
              <a:buFontTx/>
              <a:buNone/>
            </a:pPr>
            <a:r>
              <a:rPr lang="es-ES" altLang="en-US" b="1" dirty="0">
                <a:solidFill>
                  <a:srgbClr val="000066"/>
                </a:solidFill>
              </a:rPr>
              <a:t>Psicología Aplicada</a:t>
            </a:r>
          </a:p>
          <a:p>
            <a:pPr marL="0" indent="0" algn="ctr">
              <a:buFontTx/>
              <a:buNone/>
            </a:pPr>
            <a:r>
              <a:rPr lang="es-ES" altLang="en-US" sz="2000" dirty="0"/>
              <a:t>   </a:t>
            </a:r>
          </a:p>
          <a:p>
            <a:pPr marL="0" indent="0" algn="ctr">
              <a:buFontTx/>
              <a:buNone/>
            </a:pPr>
            <a:r>
              <a:rPr lang="es-ES" altLang="en-US" sz="2000" dirty="0">
                <a:solidFill>
                  <a:srgbClr val="000066"/>
                </a:solidFill>
              </a:rPr>
              <a:t>Las ideas fundamentales de PNL </a:t>
            </a:r>
            <a:r>
              <a:rPr lang="es-ES" altLang="en-US" sz="2000" dirty="0" smtClean="0">
                <a:solidFill>
                  <a:srgbClr val="000066"/>
                </a:solidFill>
              </a:rPr>
              <a:t>(5 PNL-Axiomas</a:t>
            </a:r>
            <a:r>
              <a:rPr lang="es-ES" altLang="en-US" sz="2000" dirty="0">
                <a:solidFill>
                  <a:srgbClr val="000066"/>
                </a:solidFill>
              </a:rPr>
              <a:t>) </a:t>
            </a:r>
          </a:p>
          <a:p>
            <a:pPr marL="0" indent="0" algn="ctr">
              <a:lnSpc>
                <a:spcPct val="85000"/>
              </a:lnSpc>
              <a:buFontTx/>
              <a:buNone/>
            </a:pPr>
            <a:r>
              <a:rPr lang="es-ES" altLang="en-US" sz="2000" dirty="0">
                <a:solidFill>
                  <a:srgbClr val="000066"/>
                </a:solidFill>
              </a:rPr>
              <a:t>   </a:t>
            </a:r>
          </a:p>
          <a:p>
            <a:pPr marL="0" indent="0" algn="ctr">
              <a:lnSpc>
                <a:spcPct val="85000"/>
              </a:lnSpc>
              <a:buFontTx/>
              <a:buNone/>
            </a:pPr>
            <a:r>
              <a:rPr lang="es-ES" altLang="en-US" sz="2000" dirty="0">
                <a:solidFill>
                  <a:srgbClr val="000066"/>
                </a:solidFill>
              </a:rPr>
              <a:t>Habilidades importantes por todos los intervenciones de PNL</a:t>
            </a:r>
          </a:p>
          <a:p>
            <a:pPr marL="0" indent="0" algn="ctr">
              <a:lnSpc>
                <a:spcPct val="85000"/>
              </a:lnSpc>
              <a:buFontTx/>
              <a:buNone/>
            </a:pPr>
            <a:r>
              <a:rPr lang="es-ES" altLang="en-US" sz="2000" dirty="0">
                <a:solidFill>
                  <a:srgbClr val="000066"/>
                </a:solidFill>
              </a:rPr>
              <a:t>   </a:t>
            </a:r>
          </a:p>
          <a:p>
            <a:pPr marL="0" indent="0" algn="ctr">
              <a:lnSpc>
                <a:spcPct val="85000"/>
              </a:lnSpc>
              <a:buFontTx/>
              <a:buNone/>
            </a:pPr>
            <a:r>
              <a:rPr lang="es-ES" altLang="en-US" sz="2000" dirty="0" smtClean="0">
                <a:solidFill>
                  <a:srgbClr val="000066"/>
                </a:solidFill>
              </a:rPr>
              <a:t>34 i</a:t>
            </a:r>
            <a:r>
              <a:rPr lang="es-ES" altLang="en-US" sz="2000" dirty="0" smtClean="0">
                <a:solidFill>
                  <a:srgbClr val="000066"/>
                </a:solidFill>
              </a:rPr>
              <a:t>ntervenciones </a:t>
            </a:r>
            <a:r>
              <a:rPr lang="es-ES" altLang="en-US" sz="2000" dirty="0">
                <a:solidFill>
                  <a:srgbClr val="000066"/>
                </a:solidFill>
              </a:rPr>
              <a:t>especiales de PNL paso a paso </a:t>
            </a:r>
            <a:endParaRPr lang="de-DE" altLang="en-US" dirty="0">
              <a:solidFill>
                <a:srgbClr val="00006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3" name="Rectangle 3"/>
          <p:cNvSpPr>
            <a:spLocks noGrp="1" noChangeArrowheads="1"/>
          </p:cNvSpPr>
          <p:nvPr>
            <p:ph type="body" idx="4294967295"/>
          </p:nvPr>
        </p:nvSpPr>
        <p:spPr bwMode="auto">
          <a:xfrm>
            <a:off x="431800" y="1258888"/>
            <a:ext cx="8229600" cy="511175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04800" indent="-304800">
              <a:lnSpc>
                <a:spcPct val="80000"/>
              </a:lnSpc>
              <a:spcBef>
                <a:spcPct val="10000"/>
              </a:spcBef>
              <a:buFontTx/>
              <a:buNone/>
              <a:tabLst>
                <a:tab pos="265113" algn="l"/>
              </a:tabLst>
            </a:pPr>
            <a:r>
              <a:rPr lang="es-ES_tradnl" altLang="en-US" sz="2400" b="1">
                <a:solidFill>
                  <a:srgbClr val="990033"/>
                </a:solidFill>
              </a:rPr>
              <a:t>H 2: Rapport, Backtrack, Pacen, Leaden</a:t>
            </a:r>
          </a:p>
          <a:p>
            <a:pPr marL="304800" indent="-304800">
              <a:lnSpc>
                <a:spcPct val="70000"/>
              </a:lnSpc>
              <a:spcBef>
                <a:spcPct val="40000"/>
              </a:spcBef>
              <a:buFontTx/>
              <a:buNone/>
              <a:tabLst>
                <a:tab pos="265113" algn="l"/>
              </a:tabLst>
            </a:pPr>
            <a:r>
              <a:rPr lang="es-ES_tradnl" altLang="en-US" sz="1800"/>
              <a:t>Podemos adaptarse corporal a otras personas (Rapport). De esto podemos</a:t>
            </a:r>
          </a:p>
          <a:p>
            <a:pPr marL="304800" indent="-304800">
              <a:lnSpc>
                <a:spcPct val="70000"/>
              </a:lnSpc>
              <a:buFontTx/>
              <a:buNone/>
              <a:tabLst>
                <a:tab pos="265113" algn="l"/>
              </a:tabLst>
            </a:pPr>
            <a:r>
              <a:rPr lang="es-ES_tradnl" altLang="en-US" sz="1800"/>
              <a:t>entenderlos mejor, se sientan entendido y podemos apoyar a cambiar su</a:t>
            </a:r>
          </a:p>
          <a:p>
            <a:pPr marL="304800" indent="-304800">
              <a:lnSpc>
                <a:spcPct val="70000"/>
              </a:lnSpc>
              <a:buFontTx/>
              <a:buNone/>
              <a:tabLst>
                <a:tab pos="265113" algn="l"/>
              </a:tabLst>
            </a:pPr>
            <a:r>
              <a:rPr lang="es-ES_tradnl" altLang="en-US" sz="1800"/>
              <a:t>estancia emocional orientado a soluciones y recursos. Aquí 7 etapas:</a:t>
            </a:r>
          </a:p>
          <a:p>
            <a:pPr marL="304800" indent="-304800">
              <a:lnSpc>
                <a:spcPct val="90000"/>
              </a:lnSpc>
              <a:spcBef>
                <a:spcPct val="40000"/>
              </a:spcBef>
              <a:buFontTx/>
              <a:buAutoNum type="arabicPeriod"/>
              <a:tabLst>
                <a:tab pos="265113" algn="l"/>
              </a:tabLst>
            </a:pPr>
            <a:r>
              <a:rPr lang="es-ES_tradnl" altLang="en-US" sz="1600"/>
              <a:t>Resume lo que la otra persona ha dicho (Backtrack), antes de responder.</a:t>
            </a:r>
          </a:p>
          <a:p>
            <a:pPr marL="304800" indent="-304800">
              <a:lnSpc>
                <a:spcPct val="90000"/>
              </a:lnSpc>
              <a:spcBef>
                <a:spcPct val="40000"/>
              </a:spcBef>
              <a:buFontTx/>
              <a:buAutoNum type="arabicPeriod"/>
              <a:tabLst>
                <a:tab pos="265113" algn="l"/>
              </a:tabLst>
            </a:pPr>
            <a:r>
              <a:rPr lang="es-ES_tradnl" altLang="en-US" sz="1600"/>
              <a:t>Adapta tu tiempo de hablar, el volumen de hablar y tu altura del tono al interlocutor. Eso significa Rapport con pronunciación.</a:t>
            </a:r>
          </a:p>
          <a:p>
            <a:pPr marL="304800" indent="-304800">
              <a:lnSpc>
                <a:spcPct val="90000"/>
              </a:lnSpc>
              <a:spcBef>
                <a:spcPct val="40000"/>
              </a:spcBef>
              <a:buFontTx/>
              <a:buAutoNum type="arabicPeriod"/>
              <a:tabLst>
                <a:tab pos="265113" algn="l"/>
              </a:tabLst>
            </a:pPr>
            <a:r>
              <a:rPr lang="es-ES_tradnl" altLang="en-US" sz="1600"/>
              <a:t>Utiliza la postura corporal del interlocutor (postura corporal completa, postura del brazo y de la pierna) para imitar con desfase del tiempo. El Rapport simétrico es más fuerte pero también más llamativo.</a:t>
            </a:r>
          </a:p>
          <a:p>
            <a:pPr marL="304800" indent="-304800">
              <a:lnSpc>
                <a:spcPct val="90000"/>
              </a:lnSpc>
              <a:spcBef>
                <a:spcPct val="40000"/>
              </a:spcBef>
              <a:buFontTx/>
              <a:buAutoNum type="arabicPeriod"/>
              <a:tabLst>
                <a:tab pos="265113" algn="l"/>
              </a:tabLst>
            </a:pPr>
            <a:r>
              <a:rPr lang="es-ES_tradnl" altLang="en-US" sz="1600"/>
              <a:t>Utiliza la gesticulación y la mímica del interlocutor para imitar las durante el Backtrack somero.</a:t>
            </a:r>
          </a:p>
          <a:p>
            <a:pPr marL="304800" indent="-304800">
              <a:lnSpc>
                <a:spcPct val="90000"/>
              </a:lnSpc>
              <a:spcBef>
                <a:spcPct val="40000"/>
              </a:spcBef>
              <a:buFontTx/>
              <a:buAutoNum type="arabicPeriod"/>
              <a:tabLst>
                <a:tab pos="265113" algn="l"/>
              </a:tabLst>
            </a:pPr>
            <a:r>
              <a:rPr lang="es-ES_tradnl" altLang="en-US" sz="1600"/>
              <a:t>Utiliza el mismo grupo de palabras (VAK) del interlocutor. (v. H7)</a:t>
            </a:r>
          </a:p>
          <a:p>
            <a:pPr marL="304800" indent="-304800">
              <a:lnSpc>
                <a:spcPct val="90000"/>
              </a:lnSpc>
              <a:spcBef>
                <a:spcPct val="40000"/>
              </a:spcBef>
              <a:buFontTx/>
              <a:buAutoNum type="arabicPeriod"/>
              <a:tabLst>
                <a:tab pos="265113" algn="l"/>
              </a:tabLst>
            </a:pPr>
            <a:r>
              <a:rPr lang="es-ES_tradnl" altLang="en-US" sz="1600"/>
              <a:t>Utiliza la misma respiración del interlocutor por adaptación leve.</a:t>
            </a:r>
          </a:p>
          <a:p>
            <a:pPr marL="304800" indent="-304800">
              <a:lnSpc>
                <a:spcPct val="90000"/>
              </a:lnSpc>
              <a:spcBef>
                <a:spcPct val="40000"/>
              </a:spcBef>
              <a:buFontTx/>
              <a:buAutoNum type="arabicPeriod"/>
              <a:tabLst>
                <a:tab pos="265113" algn="l"/>
              </a:tabLst>
            </a:pPr>
            <a:r>
              <a:rPr lang="es-ES_tradnl" altLang="en-US" sz="1600"/>
              <a:t>Presta atención a cambios pequeños en la manera de hablar (2.) ó de mover (3., 4., 6.) quienes inducen al interlocutor que lo imita inconsciente. Si el Rapport existe y si has paced (la adaptación corporal) suficiente, puedes levar el interlocutor a estados mejores. Si cambias el estado, el interlocutor va a hacerlo mismo.</a:t>
            </a:r>
            <a:r>
              <a:rPr lang="es-ES_tradnl" altLang="en-US" sz="1800"/>
              <a:t> </a:t>
            </a:r>
            <a:endParaRPr lang="de-DE" altLang="en-US"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7" name="Rectangle 3"/>
          <p:cNvSpPr>
            <a:spLocks noGrp="1" noChangeArrowheads="1"/>
          </p:cNvSpPr>
          <p:nvPr>
            <p:ph type="body" idx="4294967295"/>
          </p:nvPr>
        </p:nvSpPr>
        <p:spPr bwMode="auto">
          <a:xfrm>
            <a:off x="431800" y="1258888"/>
            <a:ext cx="8229600" cy="511175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266700" indent="-266700">
              <a:lnSpc>
                <a:spcPct val="80000"/>
              </a:lnSpc>
              <a:spcBef>
                <a:spcPct val="40000"/>
              </a:spcBef>
              <a:buFontTx/>
              <a:buNone/>
            </a:pPr>
            <a:r>
              <a:rPr lang="es-ES_tradnl" altLang="en-US" sz="2400" b="1">
                <a:solidFill>
                  <a:srgbClr val="990033"/>
                </a:solidFill>
              </a:rPr>
              <a:t>H 3: Verbalización de experiencias emocionales</a:t>
            </a:r>
          </a:p>
          <a:p>
            <a:pPr marL="266700" indent="-266700">
              <a:lnSpc>
                <a:spcPct val="80000"/>
              </a:lnSpc>
              <a:spcBef>
                <a:spcPct val="40000"/>
              </a:spcBef>
              <a:buFontTx/>
              <a:buNone/>
            </a:pPr>
            <a:r>
              <a:rPr lang="es-ES_tradnl" altLang="en-US" sz="2000"/>
              <a:t>Podemos intensificar el Backtrack si cuidamos del nivel emocional. </a:t>
            </a:r>
          </a:p>
          <a:p>
            <a:pPr marL="266700" indent="-266700">
              <a:lnSpc>
                <a:spcPct val="80000"/>
              </a:lnSpc>
              <a:spcBef>
                <a:spcPct val="40000"/>
              </a:spcBef>
              <a:buFontTx/>
              <a:buNone/>
            </a:pPr>
            <a:r>
              <a:rPr lang="es-ES_tradnl" altLang="en-US" sz="2000"/>
              <a:t>Si abordamos concientemente el nivel de la comunicación, es más fácil</a:t>
            </a:r>
          </a:p>
          <a:p>
            <a:pPr marL="266700" indent="-266700">
              <a:lnSpc>
                <a:spcPct val="80000"/>
              </a:lnSpc>
              <a:spcBef>
                <a:spcPct val="40000"/>
              </a:spcBef>
              <a:buFontTx/>
              <a:buNone/>
            </a:pPr>
            <a:r>
              <a:rPr lang="es-ES_tradnl" altLang="en-US" sz="2000"/>
              <a:t>por el interlocutor abrirse por este nivel. Aquí 3 etapas:</a:t>
            </a:r>
          </a:p>
          <a:p>
            <a:pPr marL="266700" indent="-266700">
              <a:spcBef>
                <a:spcPct val="50000"/>
              </a:spcBef>
              <a:buFontTx/>
              <a:buAutoNum type="arabicPeriod"/>
            </a:pPr>
            <a:r>
              <a:rPr lang="es-ES_tradnl" altLang="en-US" sz="2000"/>
              <a:t>Resume brevemente lo que la otra persona ha dicho. Especialmente entra en detalle a lo que resuena emocionalmente. En este caso es útil que formularlo suave.</a:t>
            </a:r>
          </a:p>
          <a:p>
            <a:pPr marL="266700" indent="-266700">
              <a:spcBef>
                <a:spcPct val="50000"/>
              </a:spcBef>
              <a:buFontTx/>
              <a:buAutoNum type="arabicPeriod"/>
            </a:pPr>
            <a:r>
              <a:rPr lang="es-ES_tradnl" altLang="en-US" sz="2000"/>
              <a:t>Utiliza el Rapport sobre la manera de hablar, la postura corporal, la gesticulación, la selección de palabras y la respiración de tu interlocutor. </a:t>
            </a:r>
          </a:p>
          <a:p>
            <a:pPr marL="266700" indent="-266700">
              <a:spcBef>
                <a:spcPct val="50000"/>
              </a:spcBef>
              <a:buFontTx/>
              <a:buAutoNum type="arabicPeriod"/>
            </a:pPr>
            <a:r>
              <a:rPr lang="es-ES_tradnl" altLang="en-US" sz="2000"/>
              <a:t>Si el Rapport está bastante intensivo puedes leaden (llevar) tu interlocutor a estados orientados a resultados y a recursos. Si cambias tu estado tu interlocutor va a participar </a:t>
            </a:r>
            <a:r>
              <a:rPr lang="de-DE" altLang="en-US" sz="2000"/>
              <a:t>(v. H2).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1" name="Rectangle 3"/>
          <p:cNvSpPr>
            <a:spLocks noGrp="1" noChangeArrowheads="1"/>
          </p:cNvSpPr>
          <p:nvPr>
            <p:ph type="body" idx="4294967295"/>
          </p:nvPr>
        </p:nvSpPr>
        <p:spPr bwMode="auto">
          <a:xfrm>
            <a:off x="431800" y="3860800"/>
            <a:ext cx="8435975" cy="230505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271463" indent="-271463">
              <a:spcBef>
                <a:spcPct val="40000"/>
              </a:spcBef>
              <a:buFontTx/>
              <a:buNone/>
            </a:pPr>
            <a:r>
              <a:rPr lang="es-ES_tradnl" altLang="en-US" sz="1500" b="1"/>
              <a:t>Posibilidades de la Como-Si-Pregunta:</a:t>
            </a:r>
          </a:p>
          <a:p>
            <a:pPr marL="271463" indent="-271463">
              <a:spcBef>
                <a:spcPct val="40000"/>
              </a:spcBef>
              <a:buFontTx/>
              <a:buAutoNum type="arabicPeriod"/>
            </a:pPr>
            <a:r>
              <a:rPr lang="es-ES_tradnl" altLang="en-US" sz="1600"/>
              <a:t>Incongruencias durante Backtrack imitar corporal</a:t>
            </a:r>
          </a:p>
          <a:p>
            <a:pPr marL="271463" indent="-271463">
              <a:spcBef>
                <a:spcPct val="40000"/>
              </a:spcBef>
              <a:buFontTx/>
              <a:buAutoNum type="arabicPeriod"/>
            </a:pPr>
            <a:r>
              <a:rPr lang="es-ES_tradnl" altLang="en-US" sz="1600"/>
              <a:t>Incongruencias después del Backtrack imitar verbal, por ejemplo con la adición: “No?”</a:t>
            </a:r>
          </a:p>
          <a:p>
            <a:pPr marL="271463" indent="-271463">
              <a:spcBef>
                <a:spcPct val="40000"/>
              </a:spcBef>
              <a:buFontTx/>
              <a:buAutoNum type="arabicPeriod"/>
            </a:pPr>
            <a:r>
              <a:rPr lang="es-ES_tradnl" altLang="en-US" sz="1600"/>
              <a:t>Incongruencias después del Backtrack no imitar verbal, por ejemplo hacer cualquiera   incongruencias (demudarse la cara)</a:t>
            </a:r>
          </a:p>
          <a:p>
            <a:pPr marL="271463" indent="-271463">
              <a:spcBef>
                <a:spcPct val="40000"/>
              </a:spcBef>
              <a:buFontTx/>
              <a:buAutoNum type="arabicPeriod"/>
            </a:pPr>
            <a:r>
              <a:rPr lang="es-ES_tradnl" altLang="en-US" sz="1600"/>
              <a:t>Preguntar a incongruencias directamente: “Qué piensa tu (señal corporal) …? </a:t>
            </a:r>
            <a:br>
              <a:rPr lang="es-ES_tradnl" altLang="en-US" sz="1600"/>
            </a:br>
            <a:r>
              <a:rPr lang="es-ES_tradnl" altLang="en-US" sz="1600"/>
              <a:t>Eso funciona solo entre bien amigos o durante un Coaching / una terapia. </a:t>
            </a:r>
            <a:endParaRPr lang="de-DE" altLang="en-US" sz="1600"/>
          </a:p>
        </p:txBody>
      </p:sp>
      <p:sp>
        <p:nvSpPr>
          <p:cNvPr id="457732" name="Rectangle 4"/>
          <p:cNvSpPr>
            <a:spLocks noChangeArrowheads="1"/>
          </p:cNvSpPr>
          <p:nvPr/>
        </p:nvSpPr>
        <p:spPr bwMode="auto">
          <a:xfrm>
            <a:off x="431800" y="1258888"/>
            <a:ext cx="8435975" cy="2303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1339850" indent="-533400">
              <a:spcBef>
                <a:spcPct val="20000"/>
              </a:spcBef>
              <a:buChar char="–"/>
              <a:defRPr sz="2800">
                <a:solidFill>
                  <a:schemeClr val="tx1"/>
                </a:solidFill>
                <a:latin typeface="Arial" panose="020B0604020202020204" pitchFamily="34" charset="0"/>
              </a:defRPr>
            </a:lvl2pPr>
            <a:lvl3pPr marL="1976438" indent="-457200">
              <a:spcBef>
                <a:spcPct val="20000"/>
              </a:spcBef>
              <a:buChar char="•"/>
              <a:defRPr sz="2400">
                <a:solidFill>
                  <a:schemeClr val="tx1"/>
                </a:solidFill>
                <a:latin typeface="Arial" panose="020B0604020202020204" pitchFamily="34" charset="0"/>
              </a:defRPr>
            </a:lvl3pPr>
            <a:lvl4pPr marL="2536825" indent="-381000">
              <a:spcBef>
                <a:spcPct val="20000"/>
              </a:spcBef>
              <a:buChar char="–"/>
              <a:defRPr sz="2000">
                <a:solidFill>
                  <a:schemeClr val="tx1"/>
                </a:solidFill>
                <a:latin typeface="Arial" panose="020B0604020202020204" pitchFamily="34" charset="0"/>
              </a:defRPr>
            </a:lvl4pPr>
            <a:lvl5pPr marL="3097213" indent="-381000">
              <a:spcBef>
                <a:spcPct val="20000"/>
              </a:spcBef>
              <a:buChar char="»"/>
              <a:defRPr sz="2000">
                <a:solidFill>
                  <a:schemeClr val="tx1"/>
                </a:solidFill>
                <a:latin typeface="Arial" panose="020B0604020202020204" pitchFamily="34" charset="0"/>
              </a:defRPr>
            </a:lvl5pPr>
            <a:lvl6pPr marL="3554413" indent="-381000" fontAlgn="base">
              <a:spcBef>
                <a:spcPct val="20000"/>
              </a:spcBef>
              <a:spcAft>
                <a:spcPct val="0"/>
              </a:spcAft>
              <a:buChar char="»"/>
              <a:defRPr sz="2000">
                <a:solidFill>
                  <a:schemeClr val="tx1"/>
                </a:solidFill>
                <a:latin typeface="Arial" panose="020B0604020202020204" pitchFamily="34" charset="0"/>
              </a:defRPr>
            </a:lvl6pPr>
            <a:lvl7pPr marL="4011613" indent="-381000" fontAlgn="base">
              <a:spcBef>
                <a:spcPct val="20000"/>
              </a:spcBef>
              <a:spcAft>
                <a:spcPct val="0"/>
              </a:spcAft>
              <a:buChar char="»"/>
              <a:defRPr sz="2000">
                <a:solidFill>
                  <a:schemeClr val="tx1"/>
                </a:solidFill>
                <a:latin typeface="Arial" panose="020B0604020202020204" pitchFamily="34" charset="0"/>
              </a:defRPr>
            </a:lvl7pPr>
            <a:lvl8pPr marL="4468813" indent="-381000" fontAlgn="base">
              <a:spcBef>
                <a:spcPct val="20000"/>
              </a:spcBef>
              <a:spcAft>
                <a:spcPct val="0"/>
              </a:spcAft>
              <a:buChar char="»"/>
              <a:defRPr sz="2000">
                <a:solidFill>
                  <a:schemeClr val="tx1"/>
                </a:solidFill>
                <a:latin typeface="Arial" panose="020B0604020202020204" pitchFamily="34" charset="0"/>
              </a:defRPr>
            </a:lvl8pPr>
            <a:lvl9pPr marL="4926013" indent="-3810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40000"/>
              </a:spcBef>
              <a:buFontTx/>
              <a:buNone/>
            </a:pPr>
            <a:r>
              <a:rPr lang="es-ES_tradnl" altLang="en-US" sz="2400">
                <a:solidFill>
                  <a:srgbClr val="990033"/>
                </a:solidFill>
              </a:rPr>
              <a:t>H 4: Manejo con incongruencia</a:t>
            </a:r>
          </a:p>
          <a:p>
            <a:pPr>
              <a:spcBef>
                <a:spcPct val="40000"/>
              </a:spcBef>
              <a:buFontTx/>
              <a:buNone/>
            </a:pPr>
            <a:r>
              <a:rPr lang="es-ES_tradnl" altLang="en-US" sz="1600" b="0"/>
              <a:t>El inconsciente de tu interlocutor es tu mejor amigo. El inconsciente comunica contigo permanente físicamente sobre todo que el interlocutor te dice. Incongruencias son indicaciones corporales, quienes indican diferencias entre la comunicación verbal y la realidad. Con incongruencias el inconsciente del interlocutor te enseña, que piensa sobre lo que el interlocutor dice. Por eso cultivar a la amistad con PNL se vale la pena. Utiliza por ello unas de las posibilidades escritos abajo y pregunta cada vez la Como-Si-Pregunta:</a:t>
            </a:r>
          </a:p>
          <a:p>
            <a:pPr>
              <a:spcBef>
                <a:spcPct val="40000"/>
              </a:spcBef>
              <a:buFontTx/>
              <a:buNone/>
            </a:pPr>
            <a:r>
              <a:rPr lang="es-ES_tradnl" altLang="en-US" sz="1600" b="0"/>
              <a:t>“Si hubiera algo más, que debería tener en cuidado en este contexto, que lo sería?”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5" name="Rectangle 3"/>
          <p:cNvSpPr>
            <a:spLocks noGrp="1" noChangeArrowheads="1"/>
          </p:cNvSpPr>
          <p:nvPr>
            <p:ph type="body" idx="4294967295"/>
          </p:nvPr>
        </p:nvSpPr>
        <p:spPr bwMode="auto">
          <a:xfrm>
            <a:off x="431800" y="1258888"/>
            <a:ext cx="8229600" cy="496728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nSpc>
                <a:spcPct val="85000"/>
              </a:lnSpc>
              <a:spcBef>
                <a:spcPct val="30000"/>
              </a:spcBef>
              <a:buFontTx/>
              <a:buNone/>
            </a:pPr>
            <a:r>
              <a:rPr lang="es-ES_tradnl" altLang="en-US" sz="2800" b="1">
                <a:solidFill>
                  <a:srgbClr val="990033"/>
                </a:solidFill>
              </a:rPr>
              <a:t>H 5: Como-si-preguntas</a:t>
            </a:r>
          </a:p>
          <a:p>
            <a:pPr marL="0" indent="0">
              <a:lnSpc>
                <a:spcPct val="85000"/>
              </a:lnSpc>
              <a:spcBef>
                <a:spcPct val="30000"/>
              </a:spcBef>
              <a:buFontTx/>
              <a:buNone/>
            </a:pPr>
            <a:r>
              <a:rPr lang="es-ES_tradnl" altLang="en-US" sz="1600"/>
              <a:t>En unas situaciones de conversación: si tu interlocutor dice que no sabe una cosa o no puede imaginarse una cosa, recomendamos que tenga una experiencia con “Como-si-preguntas”. A veces hay milagros y a veces no cabe. </a:t>
            </a:r>
            <a:endParaRPr lang="es-ES_tradnl" altLang="en-US" sz="1600" b="1"/>
          </a:p>
          <a:p>
            <a:pPr marL="0" indent="0">
              <a:lnSpc>
                <a:spcPct val="85000"/>
              </a:lnSpc>
              <a:spcBef>
                <a:spcPct val="85000"/>
              </a:spcBef>
              <a:buFontTx/>
              <a:buNone/>
            </a:pPr>
            <a:r>
              <a:rPr lang="es-ES_tradnl" altLang="en-US" sz="2000" b="1"/>
              <a:t>Variaciones</a:t>
            </a:r>
            <a:endParaRPr lang="es-ES_tradnl" altLang="en-US" sz="2000"/>
          </a:p>
          <a:p>
            <a:pPr marL="0" indent="0">
              <a:lnSpc>
                <a:spcPct val="85000"/>
              </a:lnSpc>
              <a:spcBef>
                <a:spcPct val="45000"/>
              </a:spcBef>
              <a:buFontTx/>
              <a:buNone/>
            </a:pPr>
            <a:r>
              <a:rPr lang="es-ES_tradnl" altLang="en-US" sz="1600" b="1"/>
              <a:t>Como-si de las posibilidades:</a:t>
            </a:r>
            <a:r>
              <a:rPr lang="es-ES_tradnl" altLang="en-US" sz="1600"/>
              <a:t> Si preguntas en una intervención de PNL a la experiencia interior y quieres saber si algo es más claro o oscuro, ruidoso o bajo, caliente o frío, ...y tu cliente dice: </a:t>
            </a:r>
          </a:p>
          <a:p>
            <a:pPr marL="0" indent="0">
              <a:lnSpc>
                <a:spcPct val="85000"/>
              </a:lnSpc>
              <a:spcBef>
                <a:spcPct val="45000"/>
              </a:spcBef>
              <a:buFontTx/>
              <a:buNone/>
            </a:pPr>
            <a:r>
              <a:rPr lang="es-ES_tradnl" altLang="en-US" sz="1600"/>
              <a:t>“No lo sé.” Lo vale la pena preguntarle</a:t>
            </a:r>
            <a:r>
              <a:rPr lang="es-ES_tradnl" altLang="en-US" sz="1600" i="1"/>
              <a:t>: </a:t>
            </a:r>
            <a:r>
              <a:rPr lang="es-ES_tradnl" altLang="en-US" sz="1600"/>
              <a:t>“Que ocurre primero?” </a:t>
            </a:r>
          </a:p>
          <a:p>
            <a:pPr marL="0" indent="0">
              <a:lnSpc>
                <a:spcPct val="85000"/>
              </a:lnSpc>
              <a:spcBef>
                <a:spcPct val="45000"/>
              </a:spcBef>
              <a:buFontTx/>
              <a:buNone/>
            </a:pPr>
            <a:r>
              <a:rPr lang="es-ES_tradnl" altLang="en-US" sz="1600" b="1"/>
              <a:t>Como-si de las soluciones:</a:t>
            </a:r>
            <a:r>
              <a:rPr lang="es-ES_tradnl" altLang="en-US" sz="1600"/>
              <a:t> </a:t>
            </a:r>
            <a:r>
              <a:rPr lang="es-ES_tradnl" altLang="en-US" sz="1600" i="1"/>
              <a:t>“Si</a:t>
            </a:r>
            <a:r>
              <a:rPr lang="es-ES_tradnl" altLang="en-US" sz="1600"/>
              <a:t> </a:t>
            </a:r>
            <a:r>
              <a:rPr lang="es-ES_tradnl" altLang="en-US" sz="1600" i="1"/>
              <a:t>tengas una idea por una solución posible de esta pregunta, que sería la más probable?”</a:t>
            </a:r>
          </a:p>
          <a:p>
            <a:pPr marL="0" indent="0">
              <a:lnSpc>
                <a:spcPct val="85000"/>
              </a:lnSpc>
              <a:spcBef>
                <a:spcPct val="45000"/>
              </a:spcBef>
              <a:buFontTx/>
              <a:buNone/>
            </a:pPr>
            <a:r>
              <a:rPr lang="es-ES_tradnl" altLang="en-US" sz="1600" b="1"/>
              <a:t>Como-si del tiempo: </a:t>
            </a:r>
            <a:r>
              <a:rPr lang="es-ES_tradnl" altLang="en-US" sz="1600" i="1"/>
              <a:t>“Si hubieras mirado atrás en 10 anos, que habrías visto de tu perspectiva como solución posible?” </a:t>
            </a:r>
          </a:p>
          <a:p>
            <a:pPr marL="0" indent="0">
              <a:lnSpc>
                <a:spcPct val="85000"/>
              </a:lnSpc>
              <a:spcBef>
                <a:spcPct val="45000"/>
              </a:spcBef>
              <a:buFontTx/>
              <a:buNone/>
            </a:pPr>
            <a:r>
              <a:rPr lang="es-ES_tradnl" altLang="en-US" sz="1600" b="1"/>
              <a:t>Como-si del milagro: </a:t>
            </a:r>
            <a:r>
              <a:rPr lang="es-ES_tradnl" altLang="en-US" sz="1600" i="1"/>
              <a:t>“Si hubiera pasado un milagro que habría sido probablemente diferente?”</a:t>
            </a:r>
          </a:p>
          <a:p>
            <a:pPr marL="0" indent="0">
              <a:lnSpc>
                <a:spcPct val="85000"/>
              </a:lnSpc>
              <a:spcBef>
                <a:spcPct val="45000"/>
              </a:spcBef>
              <a:buFontTx/>
              <a:buNone/>
            </a:pPr>
            <a:r>
              <a:rPr lang="es-ES_tradnl" altLang="en-US" sz="1600" b="1"/>
              <a:t>Como-si de la persona: </a:t>
            </a:r>
            <a:r>
              <a:rPr lang="es-ES_tradnl" altLang="en-US" sz="1600" i="1"/>
              <a:t>“Que ocurría a otra persona sobre este tema?”</a:t>
            </a:r>
          </a:p>
          <a:p>
            <a:pPr marL="0" indent="0">
              <a:lnSpc>
                <a:spcPct val="85000"/>
              </a:lnSpc>
              <a:spcBef>
                <a:spcPct val="45000"/>
              </a:spcBef>
              <a:buFontTx/>
              <a:buNone/>
            </a:pPr>
            <a:r>
              <a:rPr lang="es-ES_tradnl" altLang="en-US" sz="1600" b="1"/>
              <a:t>Como-si de un símbolo:</a:t>
            </a:r>
            <a:r>
              <a:rPr lang="es-ES_tradnl" altLang="en-US" sz="1600"/>
              <a:t> </a:t>
            </a:r>
            <a:r>
              <a:rPr lang="es-ES_tradnl" altLang="en-US" sz="1600" i="1"/>
              <a:t>“ Que ocurría a una pelota/ árbol/ al sol sobre este tema?”</a:t>
            </a:r>
            <a:r>
              <a:rPr lang="de-DE" altLang="en-US" sz="160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9" name="Rectangle 3"/>
          <p:cNvSpPr>
            <a:spLocks noGrp="1" noChangeArrowheads="1"/>
          </p:cNvSpPr>
          <p:nvPr>
            <p:ph type="body" idx="4294967295"/>
          </p:nvPr>
        </p:nvSpPr>
        <p:spPr bwMode="auto">
          <a:xfrm>
            <a:off x="431800" y="1258888"/>
            <a:ext cx="8362950" cy="511175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nSpc>
                <a:spcPct val="80000"/>
              </a:lnSpc>
              <a:spcBef>
                <a:spcPct val="30000"/>
              </a:spcBef>
              <a:buFontTx/>
              <a:buNone/>
            </a:pPr>
            <a:r>
              <a:rPr lang="es-ES_tradnl" altLang="en-US" sz="2400" b="1">
                <a:solidFill>
                  <a:srgbClr val="990033"/>
                </a:solidFill>
              </a:rPr>
              <a:t>H 6: VAKOG-Trance</a:t>
            </a:r>
          </a:p>
          <a:p>
            <a:pPr marL="0" indent="0">
              <a:lnSpc>
                <a:spcPct val="110000"/>
              </a:lnSpc>
              <a:spcBef>
                <a:spcPct val="30000"/>
              </a:spcBef>
              <a:buFontTx/>
              <a:buNone/>
            </a:pPr>
            <a:r>
              <a:rPr lang="es-ES_tradnl" altLang="en-US" sz="1800"/>
              <a:t>En muchas intervenciones de PNL se activa todos los sectores de sentidos: ver (V: visual), oír (A: auditivo), sentir (K: cenestésico), oler (O: osmático) y saber (gestatorio). A menudo se utilizan las primeras tres y O y G como componentes de K. Las características subordinadas de los sectores de sentidos se llaman submodalidades en PNL. A través de la activación de todos los sectores de sentidos se experimenta cosas más intensivamente, se evocan memorias mejor, se fijan mental a imaginaciones más fuerte y la vida se facilita.</a:t>
            </a:r>
          </a:p>
          <a:p>
            <a:pPr marL="0" indent="0">
              <a:lnSpc>
                <a:spcPct val="80000"/>
              </a:lnSpc>
              <a:spcBef>
                <a:spcPct val="30000"/>
              </a:spcBef>
              <a:buFontTx/>
              <a:buNone/>
            </a:pPr>
            <a:endParaRPr lang="es-ES_tradnl" altLang="en-US" sz="1800" b="1"/>
          </a:p>
          <a:p>
            <a:pPr marL="0" indent="0">
              <a:lnSpc>
                <a:spcPct val="80000"/>
              </a:lnSpc>
              <a:spcBef>
                <a:spcPct val="30000"/>
              </a:spcBef>
              <a:buFontTx/>
              <a:buNone/>
            </a:pPr>
            <a:r>
              <a:rPr lang="es-ES_tradnl" altLang="en-US" sz="2000" b="1"/>
              <a:t>Ejemplos por VAKOG submodalidades</a:t>
            </a:r>
          </a:p>
          <a:p>
            <a:pPr marL="0" indent="0">
              <a:lnSpc>
                <a:spcPct val="80000"/>
              </a:lnSpc>
              <a:spcBef>
                <a:spcPct val="30000"/>
              </a:spcBef>
              <a:buFontTx/>
              <a:buNone/>
            </a:pPr>
            <a:r>
              <a:rPr lang="es-ES_tradnl" altLang="en-US" sz="1800" b="1"/>
              <a:t>V:</a:t>
            </a:r>
            <a:r>
              <a:rPr lang="es-ES_tradnl" altLang="en-US" sz="1800"/>
              <a:t> color, claridad, dimensión, lugar, intensidad,…</a:t>
            </a:r>
          </a:p>
          <a:p>
            <a:pPr marL="0" indent="0">
              <a:lnSpc>
                <a:spcPct val="80000"/>
              </a:lnSpc>
              <a:spcBef>
                <a:spcPct val="30000"/>
              </a:spcBef>
              <a:buFontTx/>
              <a:buNone/>
            </a:pPr>
            <a:r>
              <a:rPr lang="es-ES_tradnl" altLang="en-US" sz="1800" b="1"/>
              <a:t>A:</a:t>
            </a:r>
            <a:r>
              <a:rPr lang="es-ES_tradnl" altLang="en-US" sz="1800"/>
              <a:t> sonido/tono/melodía, volumen, lema, palabra, frase,…</a:t>
            </a:r>
          </a:p>
          <a:p>
            <a:pPr marL="0" indent="0">
              <a:lnSpc>
                <a:spcPct val="80000"/>
              </a:lnSpc>
              <a:spcBef>
                <a:spcPct val="30000"/>
              </a:spcBef>
              <a:buFontTx/>
              <a:buNone/>
            </a:pPr>
            <a:r>
              <a:rPr lang="es-ES_tradnl" altLang="en-US" sz="1800" b="1"/>
              <a:t>K:</a:t>
            </a:r>
            <a:r>
              <a:rPr lang="es-ES_tradnl" altLang="en-US" sz="1800"/>
              <a:t> sentimiento, respiración, temperatura, movimiento/calma, peso, gesto,… </a:t>
            </a:r>
          </a:p>
          <a:p>
            <a:pPr marL="0" indent="0">
              <a:lnSpc>
                <a:spcPct val="80000"/>
              </a:lnSpc>
              <a:spcBef>
                <a:spcPct val="30000"/>
              </a:spcBef>
              <a:buFontTx/>
              <a:buNone/>
            </a:pPr>
            <a:r>
              <a:rPr lang="es-ES_tradnl" altLang="en-US" sz="1800" b="1"/>
              <a:t>O:</a:t>
            </a:r>
            <a:r>
              <a:rPr lang="es-ES_tradnl" altLang="en-US" sz="1800"/>
              <a:t> fresco, con olor a fruta, florido, como un perfume específico,…</a:t>
            </a:r>
          </a:p>
          <a:p>
            <a:pPr marL="0" indent="0">
              <a:lnSpc>
                <a:spcPct val="80000"/>
              </a:lnSpc>
              <a:spcBef>
                <a:spcPct val="30000"/>
              </a:spcBef>
              <a:buFontTx/>
              <a:buNone/>
            </a:pPr>
            <a:r>
              <a:rPr lang="es-ES_tradnl" altLang="en-US" sz="1800" b="1"/>
              <a:t>G</a:t>
            </a:r>
            <a:r>
              <a:rPr lang="es-ES_tradnl" altLang="en-US" sz="1800"/>
              <a:t>: picante, suave, dulce, rico,…</a:t>
            </a:r>
            <a:r>
              <a:rPr lang="de-DE" altLang="en-US" sz="200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3" name="Rectangle 3"/>
          <p:cNvSpPr>
            <a:spLocks noGrp="1" noChangeArrowheads="1"/>
          </p:cNvSpPr>
          <p:nvPr>
            <p:ph type="body" idx="4294967295"/>
          </p:nvPr>
        </p:nvSpPr>
        <p:spPr bwMode="auto">
          <a:xfrm>
            <a:off x="431800" y="1258888"/>
            <a:ext cx="8229600" cy="51847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nSpc>
                <a:spcPct val="85000"/>
              </a:lnSpc>
              <a:spcBef>
                <a:spcPct val="25000"/>
              </a:spcBef>
              <a:buFontTx/>
              <a:buNone/>
              <a:tabLst>
                <a:tab pos="631825" algn="l"/>
              </a:tabLst>
            </a:pPr>
            <a:r>
              <a:rPr lang="es-ES_tradnl" altLang="en-US" sz="2400" b="1">
                <a:solidFill>
                  <a:srgbClr val="990033"/>
                </a:solidFill>
              </a:rPr>
              <a:t>H 7: VAK – lengua</a:t>
            </a:r>
          </a:p>
          <a:p>
            <a:pPr marL="0" indent="0">
              <a:lnSpc>
                <a:spcPct val="95000"/>
              </a:lnSpc>
              <a:spcBef>
                <a:spcPct val="35000"/>
              </a:spcBef>
              <a:buFontTx/>
              <a:buNone/>
              <a:tabLst>
                <a:tab pos="631825" algn="l"/>
              </a:tabLst>
            </a:pPr>
            <a:r>
              <a:rPr lang="es-ES_tradnl" altLang="en-US" sz="1500"/>
              <a:t>En el PNL hacemos caso de cuales canales sensoriales nuestro interlocutor utiliza en sus palabras. Por allí podemos hablar en la misma lengua. Así posibilitamos una comunicación mejor/ más efectiva. </a:t>
            </a:r>
          </a:p>
          <a:p>
            <a:pPr marL="0" indent="0">
              <a:lnSpc>
                <a:spcPct val="95000"/>
              </a:lnSpc>
              <a:spcBef>
                <a:spcPct val="35000"/>
              </a:spcBef>
              <a:buFontTx/>
              <a:buNone/>
              <a:tabLst>
                <a:tab pos="631825" algn="l"/>
              </a:tabLst>
            </a:pPr>
            <a:r>
              <a:rPr lang="es-ES_tradnl" altLang="en-US" sz="1500"/>
              <a:t>Variaciones del sector O: oler, y G: gustar, se encuentra por ejemplo en expresiones como: “No me gusta/amargar la vida a alguien” o “Huelo la tostada.”</a:t>
            </a:r>
            <a:endParaRPr lang="es-ES_tradnl" altLang="en-US" sz="1500" b="1"/>
          </a:p>
          <a:p>
            <a:pPr marL="0" indent="0">
              <a:lnSpc>
                <a:spcPct val="95000"/>
              </a:lnSpc>
              <a:spcBef>
                <a:spcPct val="70000"/>
              </a:spcBef>
              <a:buFontTx/>
              <a:buNone/>
              <a:tabLst>
                <a:tab pos="631825" algn="l"/>
              </a:tabLst>
            </a:pPr>
            <a:r>
              <a:rPr lang="es-ES_tradnl" altLang="en-US" sz="1500" b="1"/>
              <a:t>Ejemplos por la lengua de VAK</a:t>
            </a:r>
            <a:endParaRPr lang="es-ES_tradnl" altLang="en-US" sz="1500"/>
          </a:p>
          <a:p>
            <a:pPr marL="0" indent="0">
              <a:lnSpc>
                <a:spcPct val="95000"/>
              </a:lnSpc>
              <a:spcBef>
                <a:spcPct val="35000"/>
              </a:spcBef>
              <a:buFontTx/>
              <a:buNone/>
              <a:tabLst>
                <a:tab pos="631825" algn="l"/>
              </a:tabLst>
            </a:pPr>
            <a:r>
              <a:rPr lang="es-ES_tradnl" altLang="en-US" sz="1500" b="1"/>
              <a:t>	V: </a:t>
            </a:r>
            <a:r>
              <a:rPr lang="es-ES_tradnl" altLang="en-US" sz="1500"/>
              <a:t>contemplar alguien/algo, mirar algo figurativamente, ver (como sentir – verse bien</a:t>
            </a:r>
          </a:p>
          <a:p>
            <a:pPr marL="0" indent="0">
              <a:lnSpc>
                <a:spcPct val="95000"/>
              </a:lnSpc>
              <a:spcBef>
                <a:spcPct val="35000"/>
              </a:spcBef>
              <a:buFontTx/>
              <a:buNone/>
              <a:tabLst>
                <a:tab pos="631825" algn="l"/>
              </a:tabLst>
            </a:pPr>
            <a:r>
              <a:rPr lang="es-ES_tradnl" altLang="en-US" sz="1500"/>
              <a:t>                 atendido), “Dejar entrever algo.</a:t>
            </a:r>
          </a:p>
          <a:p>
            <a:pPr marL="0" indent="0">
              <a:lnSpc>
                <a:spcPct val="95000"/>
              </a:lnSpc>
              <a:spcBef>
                <a:spcPct val="35000"/>
              </a:spcBef>
              <a:buFontTx/>
              <a:buNone/>
              <a:tabLst>
                <a:tab pos="631825" algn="l"/>
              </a:tabLst>
            </a:pPr>
            <a:r>
              <a:rPr lang="es-ES_tradnl" altLang="en-US" sz="1500"/>
              <a:t>            	</a:t>
            </a:r>
            <a:r>
              <a:rPr lang="es-ES_tradnl" altLang="en-US" sz="1500" b="1"/>
              <a:t>A:</a:t>
            </a:r>
            <a:r>
              <a:rPr lang="es-ES_tradnl" altLang="en-US" sz="1500"/>
              <a:t> responder, discutir, preguntar, traducir, escuchar, decir, aprobar, sonar, tranquilo,</a:t>
            </a:r>
          </a:p>
          <a:p>
            <a:pPr marL="0" indent="0">
              <a:lnSpc>
                <a:spcPct val="95000"/>
              </a:lnSpc>
              <a:spcBef>
                <a:spcPct val="35000"/>
              </a:spcBef>
              <a:buFontTx/>
              <a:buNone/>
              <a:tabLst>
                <a:tab pos="631825" algn="l"/>
              </a:tabLst>
            </a:pPr>
            <a:r>
              <a:rPr lang="es-ES_tradnl" altLang="en-US" sz="1500"/>
              <a:t>                 estridente, bajo, estado de ánimo, armonía, ...”llevar la voz cantante. Llegar algo </a:t>
            </a:r>
          </a:p>
          <a:p>
            <a:pPr marL="0" indent="0">
              <a:lnSpc>
                <a:spcPct val="95000"/>
              </a:lnSpc>
              <a:spcBef>
                <a:spcPct val="35000"/>
              </a:spcBef>
              <a:buFontTx/>
              <a:buNone/>
              <a:tabLst>
                <a:tab pos="631825" algn="l"/>
              </a:tabLst>
            </a:pPr>
            <a:r>
              <a:rPr lang="es-ES_tradnl" altLang="en-US" sz="1500"/>
              <a:t>                 a oídos de alguien. Ponerle a alguien la mosca detrás de la oreja. </a:t>
            </a:r>
          </a:p>
          <a:p>
            <a:pPr marL="0" indent="0">
              <a:lnSpc>
                <a:spcPct val="95000"/>
              </a:lnSpc>
              <a:spcBef>
                <a:spcPct val="35000"/>
              </a:spcBef>
              <a:buFontTx/>
              <a:buNone/>
              <a:tabLst>
                <a:tab pos="631825" algn="l"/>
              </a:tabLst>
            </a:pPr>
            <a:r>
              <a:rPr lang="es-ES_tradnl" altLang="en-US" sz="1500"/>
              <a:t>            	</a:t>
            </a:r>
            <a:r>
              <a:rPr lang="es-ES_tradnl" altLang="en-US" sz="1500" b="1"/>
              <a:t>K:</a:t>
            </a:r>
            <a:r>
              <a:rPr lang="es-ES_tradnl" altLang="en-US" sz="1500"/>
              <a:t> trabajar, tratar, apretar, duro, entrar en, correr, suave, llevar, </a:t>
            </a:r>
          </a:p>
          <a:p>
            <a:pPr marL="0" indent="0">
              <a:lnSpc>
                <a:spcPct val="95000"/>
              </a:lnSpc>
              <a:spcBef>
                <a:spcPct val="90000"/>
              </a:spcBef>
              <a:buFontTx/>
              <a:buNone/>
              <a:tabLst>
                <a:tab pos="631825" algn="l"/>
              </a:tabLst>
            </a:pPr>
            <a:r>
              <a:rPr lang="es-ES_tradnl" altLang="en-US" sz="1500"/>
              <a:t>Muchas veces</a:t>
            </a:r>
            <a:r>
              <a:rPr lang="es-ES_tradnl" altLang="en-US" sz="1500" b="1"/>
              <a:t> </a:t>
            </a:r>
            <a:br>
              <a:rPr lang="es-ES_tradnl" altLang="en-US" sz="1500" b="1"/>
            </a:br>
            <a:r>
              <a:rPr lang="es-ES_tradnl" altLang="en-US" sz="1500" b="1"/>
              <a:t>V </a:t>
            </a:r>
            <a:r>
              <a:rPr lang="es-ES_tradnl" altLang="en-US" sz="1500"/>
              <a:t>esta acompañado de una manera de hablar rápidamente, un sonido de hablar alto, una postura erguida y gestos rápidos, </a:t>
            </a:r>
            <a:br>
              <a:rPr lang="es-ES_tradnl" altLang="en-US" sz="1500"/>
            </a:br>
            <a:r>
              <a:rPr lang="es-ES_tradnl" altLang="en-US" sz="1500" b="1"/>
              <a:t>A </a:t>
            </a:r>
            <a:r>
              <a:rPr lang="es-ES_tradnl" altLang="en-US" sz="1500"/>
              <a:t>esta acompañado de una manera de hablar melódica y</a:t>
            </a:r>
            <a:r>
              <a:rPr lang="es-ES_tradnl" altLang="en-US" sz="1500" b="1"/>
              <a:t> </a:t>
            </a:r>
            <a:br>
              <a:rPr lang="es-ES_tradnl" altLang="en-US" sz="1500" b="1"/>
            </a:br>
            <a:r>
              <a:rPr lang="es-ES_tradnl" altLang="en-US" sz="1500" b="1"/>
              <a:t>K </a:t>
            </a:r>
            <a:r>
              <a:rPr lang="es-ES_tradnl" altLang="en-US" sz="1500"/>
              <a:t>de un sonido de hablar más bajo, una manera de hablar lento y respiración con la barriga.</a:t>
            </a:r>
            <a:endParaRPr lang="de-DE" altLang="en-US" sz="15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7" name="Rectangle 3"/>
          <p:cNvSpPr>
            <a:spLocks noGrp="1" noChangeArrowheads="1"/>
          </p:cNvSpPr>
          <p:nvPr>
            <p:ph type="body" idx="4294967295"/>
          </p:nvPr>
        </p:nvSpPr>
        <p:spPr bwMode="auto">
          <a:xfrm>
            <a:off x="431800" y="1258888"/>
            <a:ext cx="8229600" cy="5113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defTabSz="449263">
              <a:lnSpc>
                <a:spcPct val="80000"/>
              </a:lnSpc>
              <a:buFontTx/>
              <a:buNone/>
            </a:pPr>
            <a:r>
              <a:rPr lang="es-ES_tradnl" altLang="en-US" sz="2400" b="1">
                <a:solidFill>
                  <a:srgbClr val="990033"/>
                </a:solidFill>
              </a:rPr>
              <a:t>H 8: Indicaciones de movimiento de los ojos</a:t>
            </a:r>
          </a:p>
          <a:p>
            <a:pPr marL="0" indent="0" defTabSz="449263">
              <a:lnSpc>
                <a:spcPct val="95000"/>
              </a:lnSpc>
              <a:buFontTx/>
              <a:buNone/>
            </a:pPr>
            <a:r>
              <a:rPr lang="es-ES_tradnl" altLang="en-US" sz="1600"/>
              <a:t>Los movimientos de los ojos dan indicaciones que canal de sentidos una persona utiliza de momento. Así se puede ocuparse de la persona por ejemplo con respuestas de esto sector de sentimientos. Al mismo tiempo se entrena su atención y percepción.</a:t>
            </a:r>
            <a:r>
              <a:rPr lang="es-ES_tradnl" altLang="en-US" sz="1400"/>
              <a:t>  </a:t>
            </a:r>
          </a:p>
          <a:p>
            <a:pPr marL="0" indent="0" defTabSz="449263">
              <a:lnSpc>
                <a:spcPct val="80000"/>
              </a:lnSpc>
              <a:buFontTx/>
              <a:buNone/>
            </a:pPr>
            <a:endParaRPr lang="es-ES_tradnl" altLang="en-US" sz="1400"/>
          </a:p>
          <a:p>
            <a:pPr marL="0" indent="0" defTabSz="449263">
              <a:lnSpc>
                <a:spcPct val="80000"/>
              </a:lnSpc>
              <a:buFontTx/>
              <a:buNone/>
            </a:pPr>
            <a:endParaRPr lang="es-ES_tradnl" altLang="en-US" sz="1400"/>
          </a:p>
          <a:p>
            <a:pPr marL="0" indent="0" defTabSz="449263">
              <a:lnSpc>
                <a:spcPct val="80000"/>
              </a:lnSpc>
              <a:buFontTx/>
              <a:buNone/>
            </a:pPr>
            <a:endParaRPr lang="es-ES_tradnl" altLang="en-US" sz="1400" b="1"/>
          </a:p>
          <a:p>
            <a:pPr marL="0" indent="0" defTabSz="449263">
              <a:lnSpc>
                <a:spcPct val="80000"/>
              </a:lnSpc>
              <a:buFontTx/>
              <a:buNone/>
            </a:pPr>
            <a:endParaRPr lang="es-ES_tradnl" altLang="en-US" sz="1400" b="1"/>
          </a:p>
          <a:p>
            <a:pPr marL="0" indent="0" defTabSz="449263">
              <a:lnSpc>
                <a:spcPct val="80000"/>
              </a:lnSpc>
              <a:buFontTx/>
              <a:buNone/>
            </a:pPr>
            <a:endParaRPr lang="es-ES_tradnl" altLang="en-US" sz="1400" b="1"/>
          </a:p>
          <a:p>
            <a:pPr marL="0" indent="0" defTabSz="449263">
              <a:lnSpc>
                <a:spcPct val="80000"/>
              </a:lnSpc>
              <a:buFontTx/>
              <a:buNone/>
            </a:pPr>
            <a:endParaRPr lang="es-ES_tradnl" altLang="en-US" sz="1400" b="1"/>
          </a:p>
          <a:p>
            <a:pPr marL="0" indent="0" defTabSz="449263">
              <a:lnSpc>
                <a:spcPct val="80000"/>
              </a:lnSpc>
              <a:buFontTx/>
              <a:buNone/>
            </a:pPr>
            <a:endParaRPr lang="es-ES_tradnl" altLang="en-US" sz="1400" b="1"/>
          </a:p>
          <a:p>
            <a:pPr marL="0" indent="0" defTabSz="449263">
              <a:lnSpc>
                <a:spcPct val="80000"/>
              </a:lnSpc>
              <a:buFontTx/>
              <a:buNone/>
            </a:pPr>
            <a:endParaRPr lang="es-ES_tradnl" altLang="en-US" sz="1400" b="1"/>
          </a:p>
          <a:p>
            <a:pPr marL="0" indent="0" defTabSz="449263">
              <a:lnSpc>
                <a:spcPct val="80000"/>
              </a:lnSpc>
              <a:buFontTx/>
              <a:buNone/>
            </a:pPr>
            <a:r>
              <a:rPr lang="es-ES_tradnl" altLang="en-US" sz="1600" b="1"/>
              <a:t>Ver	</a:t>
            </a:r>
            <a:r>
              <a:rPr lang="es-ES_tradnl" altLang="en-US" sz="1600"/>
              <a:t>=  recordado </a:t>
            </a:r>
            <a:r>
              <a:rPr lang="es-ES_tradnl" altLang="en-US" sz="1600" b="1"/>
              <a:t>V</a:t>
            </a:r>
            <a:r>
              <a:rPr lang="es-ES_tradnl" altLang="en-US" sz="1600"/>
              <a:t>isual (dibujos interiores)</a:t>
            </a:r>
            <a:endParaRPr lang="es-ES_tradnl" altLang="en-US" sz="1600" b="1"/>
          </a:p>
          <a:p>
            <a:pPr marL="0" indent="0" defTabSz="449263">
              <a:lnSpc>
                <a:spcPct val="80000"/>
              </a:lnSpc>
              <a:buFontTx/>
              <a:buNone/>
            </a:pPr>
            <a:r>
              <a:rPr lang="es-ES_tradnl" altLang="en-US" sz="1600" b="1"/>
              <a:t>Vk</a:t>
            </a:r>
            <a:r>
              <a:rPr lang="es-ES_tradnl" altLang="en-US" sz="1600"/>
              <a:t>  	= construido</a:t>
            </a:r>
            <a:r>
              <a:rPr lang="es-ES_tradnl" altLang="en-US" sz="1600" b="1"/>
              <a:t> V</a:t>
            </a:r>
            <a:r>
              <a:rPr lang="es-ES_tradnl" altLang="en-US" sz="1600"/>
              <a:t>isual</a:t>
            </a:r>
            <a:r>
              <a:rPr lang="es-ES_tradnl" altLang="en-US" sz="1600" b="1"/>
              <a:t> </a:t>
            </a:r>
            <a:r>
              <a:rPr lang="es-ES_tradnl" altLang="en-US" sz="1600"/>
              <a:t> (dibujos interiores)</a:t>
            </a:r>
            <a:endParaRPr lang="es-ES_tradnl" altLang="en-US" sz="1600" b="1"/>
          </a:p>
          <a:p>
            <a:pPr marL="0" indent="0" defTabSz="449263">
              <a:lnSpc>
                <a:spcPct val="80000"/>
              </a:lnSpc>
              <a:buFontTx/>
              <a:buNone/>
            </a:pPr>
            <a:r>
              <a:rPr lang="es-ES_tradnl" altLang="en-US" sz="1600" b="1"/>
              <a:t>Aer</a:t>
            </a:r>
            <a:r>
              <a:rPr lang="es-ES_tradnl" altLang="en-US" sz="1600"/>
              <a:t>  = recordado </a:t>
            </a:r>
            <a:r>
              <a:rPr lang="es-ES_tradnl" altLang="en-US" sz="1600" b="1"/>
              <a:t>A</a:t>
            </a:r>
            <a:r>
              <a:rPr lang="es-ES_tradnl" altLang="en-US" sz="1600"/>
              <a:t>uditivamente (oír)</a:t>
            </a:r>
            <a:endParaRPr lang="es-ES_tradnl" altLang="en-US" sz="1600" b="1"/>
          </a:p>
          <a:p>
            <a:pPr marL="0" indent="0" defTabSz="449263">
              <a:lnSpc>
                <a:spcPct val="80000"/>
              </a:lnSpc>
              <a:buFontTx/>
              <a:buNone/>
            </a:pPr>
            <a:r>
              <a:rPr lang="es-ES_tradnl" altLang="en-US" sz="1600" b="1"/>
              <a:t>Ak </a:t>
            </a:r>
            <a:r>
              <a:rPr lang="es-ES_tradnl" altLang="en-US" sz="1600"/>
              <a:t> 	= construido</a:t>
            </a:r>
            <a:r>
              <a:rPr lang="es-ES_tradnl" altLang="en-US" sz="1600" b="1"/>
              <a:t> A</a:t>
            </a:r>
            <a:r>
              <a:rPr lang="es-ES_tradnl" altLang="en-US" sz="1600"/>
              <a:t>uditivamente (oír)</a:t>
            </a:r>
            <a:endParaRPr lang="es-ES_tradnl" altLang="en-US" sz="1600" b="1"/>
          </a:p>
          <a:p>
            <a:pPr marL="0" indent="0" defTabSz="449263">
              <a:lnSpc>
                <a:spcPct val="80000"/>
              </a:lnSpc>
              <a:buFontTx/>
              <a:buNone/>
            </a:pPr>
            <a:r>
              <a:rPr lang="es-ES_tradnl" altLang="en-US" sz="1600" b="1"/>
              <a:t>AID 	</a:t>
            </a:r>
            <a:r>
              <a:rPr lang="es-ES_tradnl" altLang="en-US" sz="1600"/>
              <a:t>= </a:t>
            </a:r>
            <a:r>
              <a:rPr lang="es-ES_tradnl" altLang="en-US" sz="1600" b="1"/>
              <a:t>D</a:t>
            </a:r>
            <a:r>
              <a:rPr lang="es-ES_tradnl" altLang="en-US" sz="1600"/>
              <a:t>ialogo </a:t>
            </a:r>
            <a:r>
              <a:rPr lang="es-ES_tradnl" altLang="en-US" sz="1600" b="1"/>
              <a:t>I</a:t>
            </a:r>
            <a:r>
              <a:rPr lang="es-ES_tradnl" altLang="en-US" sz="1600"/>
              <a:t>nterior </a:t>
            </a:r>
            <a:r>
              <a:rPr lang="es-ES_tradnl" altLang="en-US" sz="1600" b="1"/>
              <a:t>A</a:t>
            </a:r>
            <a:r>
              <a:rPr lang="es-ES_tradnl" altLang="en-US" sz="1600"/>
              <a:t>uditivo (conversación)</a:t>
            </a:r>
            <a:endParaRPr lang="es-ES_tradnl" altLang="en-US" sz="1600" b="1"/>
          </a:p>
          <a:p>
            <a:pPr marL="0" indent="0" defTabSz="449263">
              <a:lnSpc>
                <a:spcPct val="80000"/>
              </a:lnSpc>
              <a:buFontTx/>
              <a:buNone/>
            </a:pPr>
            <a:r>
              <a:rPr lang="es-ES_tradnl" altLang="en-US" sz="1600" b="1"/>
              <a:t>C   </a:t>
            </a:r>
            <a:r>
              <a:rPr lang="es-ES_tradnl" altLang="en-US" sz="1600"/>
              <a:t>	= </a:t>
            </a:r>
            <a:r>
              <a:rPr lang="es-ES_tradnl" altLang="en-US" sz="1600" b="1"/>
              <a:t>C</a:t>
            </a:r>
            <a:r>
              <a:rPr lang="es-ES_tradnl" altLang="en-US" sz="1600"/>
              <a:t>enestésico (sentimiento)</a:t>
            </a:r>
          </a:p>
          <a:p>
            <a:pPr marL="0" indent="0" defTabSz="449263">
              <a:lnSpc>
                <a:spcPct val="95000"/>
              </a:lnSpc>
              <a:spcBef>
                <a:spcPct val="45000"/>
              </a:spcBef>
              <a:buFontTx/>
              <a:buNone/>
            </a:pPr>
            <a:r>
              <a:rPr lang="es-ES_tradnl" altLang="en-US" sz="1600"/>
              <a:t>Más indicios sobre el canal de sentidos utilizado de momento se observa de postura, respiración, gestos y VAK-idioma H7.</a:t>
            </a:r>
            <a:r>
              <a:rPr lang="de-DE" altLang="en-US" sz="1600"/>
              <a:t> </a:t>
            </a:r>
          </a:p>
        </p:txBody>
      </p:sp>
      <p:pic>
        <p:nvPicPr>
          <p:cNvPr id="461828" name="Picture 4" descr="karl_fuer_bu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1225" y="2606675"/>
            <a:ext cx="1238250"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1830" name="Text Box 6"/>
          <p:cNvSpPr txBox="1">
            <a:spLocks noChangeArrowheads="1"/>
          </p:cNvSpPr>
          <p:nvPr/>
        </p:nvSpPr>
        <p:spPr bwMode="auto">
          <a:xfrm>
            <a:off x="3494088" y="3670300"/>
            <a:ext cx="573087" cy="406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de-DE" altLang="en-US" sz="1400"/>
              <a:t>A</a:t>
            </a:r>
            <a:r>
              <a:rPr lang="de-DE" altLang="en-US" sz="1400" baseline="-25000"/>
              <a:t>D</a:t>
            </a:r>
            <a:endParaRPr lang="de-DE" altLang="en-US" sz="1400"/>
          </a:p>
        </p:txBody>
      </p:sp>
      <p:sp>
        <p:nvSpPr>
          <p:cNvPr id="461831" name="Text Box 7"/>
          <p:cNvSpPr txBox="1">
            <a:spLocks noChangeArrowheads="1"/>
          </p:cNvSpPr>
          <p:nvPr/>
        </p:nvSpPr>
        <p:spPr bwMode="auto">
          <a:xfrm>
            <a:off x="3708400" y="3068638"/>
            <a:ext cx="533400" cy="368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de-DE" altLang="en-US" sz="1400"/>
              <a:t>A</a:t>
            </a:r>
            <a:r>
              <a:rPr lang="de-DE" altLang="en-US" sz="1400" baseline="30000"/>
              <a:t>er</a:t>
            </a:r>
            <a:endParaRPr lang="de-DE" altLang="en-US" sz="1400"/>
          </a:p>
        </p:txBody>
      </p:sp>
      <p:sp>
        <p:nvSpPr>
          <p:cNvPr id="461832" name="Text Box 8"/>
          <p:cNvSpPr txBox="1">
            <a:spLocks noChangeArrowheads="1"/>
          </p:cNvSpPr>
          <p:nvPr/>
        </p:nvSpPr>
        <p:spPr bwMode="auto">
          <a:xfrm>
            <a:off x="3600450" y="2517775"/>
            <a:ext cx="466725" cy="406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sz="1400"/>
          </a:p>
          <a:p>
            <a:r>
              <a:rPr lang="de-DE" altLang="en-US" sz="1400"/>
              <a:t>V</a:t>
            </a:r>
            <a:r>
              <a:rPr lang="de-DE" altLang="en-US" sz="1400" baseline="30000"/>
              <a:t>er</a:t>
            </a:r>
            <a:endParaRPr lang="de-DE" altLang="en-US" sz="1400"/>
          </a:p>
        </p:txBody>
      </p:sp>
      <p:sp>
        <p:nvSpPr>
          <p:cNvPr id="461833" name="Text Box 9"/>
          <p:cNvSpPr txBox="1">
            <a:spLocks noChangeArrowheads="1"/>
          </p:cNvSpPr>
          <p:nvPr/>
        </p:nvSpPr>
        <p:spPr bwMode="auto">
          <a:xfrm>
            <a:off x="1966913" y="3500438"/>
            <a:ext cx="288925" cy="4032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sz="1000"/>
          </a:p>
          <a:p>
            <a:r>
              <a:rPr lang="de-DE" altLang="en-US" sz="1400"/>
              <a:t>K</a:t>
            </a:r>
          </a:p>
        </p:txBody>
      </p:sp>
      <p:sp>
        <p:nvSpPr>
          <p:cNvPr id="461834" name="Text Box 10"/>
          <p:cNvSpPr txBox="1">
            <a:spLocks noChangeArrowheads="1"/>
          </p:cNvSpPr>
          <p:nvPr/>
        </p:nvSpPr>
        <p:spPr bwMode="auto">
          <a:xfrm>
            <a:off x="1731963" y="2924175"/>
            <a:ext cx="523875" cy="436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sz="1000"/>
          </a:p>
          <a:p>
            <a:r>
              <a:rPr lang="de-DE" altLang="en-US" sz="1400"/>
              <a:t>A</a:t>
            </a:r>
            <a:r>
              <a:rPr lang="de-DE" altLang="en-US" sz="1400" baseline="30000"/>
              <a:t>k</a:t>
            </a:r>
            <a:endParaRPr lang="de-DE" altLang="en-US" sz="1400"/>
          </a:p>
        </p:txBody>
      </p:sp>
      <p:sp>
        <p:nvSpPr>
          <p:cNvPr id="461835" name="Text Box 11"/>
          <p:cNvSpPr txBox="1">
            <a:spLocks noChangeArrowheads="1"/>
          </p:cNvSpPr>
          <p:nvPr/>
        </p:nvSpPr>
        <p:spPr bwMode="auto">
          <a:xfrm>
            <a:off x="1795463" y="2541588"/>
            <a:ext cx="492125" cy="2301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de-DE" altLang="en-US" sz="1400"/>
              <a:t>V</a:t>
            </a:r>
            <a:r>
              <a:rPr lang="de-DE" altLang="en-US" sz="1400" baseline="30000"/>
              <a:t>k</a:t>
            </a:r>
            <a:endParaRPr lang="de-DE" altLang="en-US" sz="1400"/>
          </a:p>
        </p:txBody>
      </p:sp>
      <p:sp>
        <p:nvSpPr>
          <p:cNvPr id="461841" name="Line 17"/>
          <p:cNvSpPr>
            <a:spLocks noChangeShapeType="1"/>
          </p:cNvSpPr>
          <p:nvPr/>
        </p:nvSpPr>
        <p:spPr bwMode="auto">
          <a:xfrm rot="18900000" flipH="1" flipV="1">
            <a:off x="2181225" y="3009900"/>
            <a:ext cx="360363" cy="390525"/>
          </a:xfrm>
          <a:prstGeom prst="line">
            <a:avLst/>
          </a:prstGeom>
          <a:noFill/>
          <a:ln w="31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842" name="Line 18"/>
          <p:cNvSpPr>
            <a:spLocks noChangeShapeType="1"/>
          </p:cNvSpPr>
          <p:nvPr/>
        </p:nvSpPr>
        <p:spPr bwMode="auto">
          <a:xfrm rot="16200000" flipH="1" flipV="1">
            <a:off x="2178844" y="3215481"/>
            <a:ext cx="457200" cy="452438"/>
          </a:xfrm>
          <a:prstGeom prst="line">
            <a:avLst/>
          </a:prstGeom>
          <a:noFill/>
          <a:ln w="31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843" name="Line 19"/>
          <p:cNvSpPr>
            <a:spLocks noChangeShapeType="1"/>
          </p:cNvSpPr>
          <p:nvPr/>
        </p:nvSpPr>
        <p:spPr bwMode="auto">
          <a:xfrm rot="10800000" flipH="1" flipV="1">
            <a:off x="3071813" y="3251200"/>
            <a:ext cx="469900" cy="442913"/>
          </a:xfrm>
          <a:prstGeom prst="line">
            <a:avLst/>
          </a:prstGeom>
          <a:noFill/>
          <a:ln w="31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844" name="Line 20"/>
          <p:cNvSpPr>
            <a:spLocks noChangeShapeType="1"/>
          </p:cNvSpPr>
          <p:nvPr/>
        </p:nvSpPr>
        <p:spPr bwMode="auto">
          <a:xfrm rot="8100000" flipH="1" flipV="1">
            <a:off x="3173413" y="2997200"/>
            <a:ext cx="495300" cy="498475"/>
          </a:xfrm>
          <a:prstGeom prst="line">
            <a:avLst/>
          </a:prstGeom>
          <a:noFill/>
          <a:ln w="31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845" name="Line 21"/>
          <p:cNvSpPr>
            <a:spLocks noChangeShapeType="1"/>
          </p:cNvSpPr>
          <p:nvPr/>
        </p:nvSpPr>
        <p:spPr bwMode="auto">
          <a:xfrm rot="5400000" flipH="1" flipV="1">
            <a:off x="3205163" y="2814637"/>
            <a:ext cx="285750" cy="504825"/>
          </a:xfrm>
          <a:prstGeom prst="line">
            <a:avLst/>
          </a:prstGeom>
          <a:noFill/>
          <a:ln w="31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846" name="Line 22"/>
          <p:cNvSpPr>
            <a:spLocks noChangeShapeType="1"/>
          </p:cNvSpPr>
          <p:nvPr/>
        </p:nvSpPr>
        <p:spPr bwMode="auto">
          <a:xfrm flipH="1" flipV="1">
            <a:off x="2063750" y="2714625"/>
            <a:ext cx="566738" cy="498475"/>
          </a:xfrm>
          <a:prstGeom prst="line">
            <a:avLst/>
          </a:prstGeom>
          <a:noFill/>
          <a:ln w="31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1" name="Rectangle 3"/>
          <p:cNvSpPr>
            <a:spLocks noGrp="1" noChangeArrowheads="1"/>
          </p:cNvSpPr>
          <p:nvPr>
            <p:ph type="body" idx="4294967295"/>
          </p:nvPr>
        </p:nvSpPr>
        <p:spPr bwMode="auto">
          <a:xfrm>
            <a:off x="431800" y="1258888"/>
            <a:ext cx="8229600" cy="532765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nSpc>
                <a:spcPct val="90000"/>
              </a:lnSpc>
              <a:buFontTx/>
              <a:buNone/>
            </a:pPr>
            <a:r>
              <a:rPr lang="es-ES_tradnl" altLang="en-US" sz="2400" b="1">
                <a:solidFill>
                  <a:srgbClr val="990033"/>
                </a:solidFill>
              </a:rPr>
              <a:t>H 9: S.C.O.R.E</a:t>
            </a:r>
          </a:p>
          <a:p>
            <a:pPr marL="0" indent="0">
              <a:lnSpc>
                <a:spcPct val="90000"/>
              </a:lnSpc>
              <a:spcBef>
                <a:spcPct val="40000"/>
              </a:spcBef>
              <a:buFontTx/>
              <a:buNone/>
            </a:pPr>
            <a:r>
              <a:rPr lang="es-ES_tradnl" altLang="en-US" sz="1400"/>
              <a:t>SCORE es un orden probado de preguntas para explorar la mapa mental del interlocutor en caso de problemas y para llegar del problema al destino profesionalmente. Aunque tu interlocutor vea la causa incorrectamente, esta idea está fijo en su pensamiento. Así llegas a saber dónde puedes ayudarle. Para estar seguro de entender a tu interlocutor correctamente, recomendamos que hagas Backtrack mientras cada paso. Tiene cuidado a afirmación congruente. </a:t>
            </a:r>
          </a:p>
          <a:p>
            <a:pPr marL="0" indent="0">
              <a:lnSpc>
                <a:spcPct val="70000"/>
              </a:lnSpc>
              <a:buFontTx/>
              <a:buNone/>
            </a:pPr>
            <a:endParaRPr lang="es-ES_tradnl" altLang="en-US" sz="1400" b="1"/>
          </a:p>
          <a:p>
            <a:pPr marL="823913" lvl="1">
              <a:lnSpc>
                <a:spcPct val="95000"/>
              </a:lnSpc>
              <a:spcBef>
                <a:spcPct val="40000"/>
              </a:spcBef>
              <a:buFontTx/>
              <a:buNone/>
            </a:pPr>
            <a:r>
              <a:rPr lang="es-ES_tradnl" altLang="en-US" sz="1400" b="1" u="sng"/>
              <a:t>Orden de los pasos</a:t>
            </a:r>
          </a:p>
          <a:p>
            <a:pPr marL="823913" lvl="1">
              <a:lnSpc>
                <a:spcPct val="95000"/>
              </a:lnSpc>
              <a:spcBef>
                <a:spcPct val="40000"/>
              </a:spcBef>
              <a:buFontTx/>
              <a:buNone/>
            </a:pPr>
            <a:r>
              <a:rPr lang="es-ES_tradnl" altLang="en-US" sz="1400" b="1"/>
              <a:t>1. Síntoma: </a:t>
            </a:r>
            <a:r>
              <a:rPr lang="es-ES_tradnl" altLang="en-US" sz="1400"/>
              <a:t>Preguntar al problema: </a:t>
            </a:r>
            <a:r>
              <a:rPr lang="es-ES_tradnl" altLang="en-US" sz="1400" i="1"/>
              <a:t>„De qué se trata?“</a:t>
            </a:r>
          </a:p>
          <a:p>
            <a:pPr marL="823913" lvl="1">
              <a:lnSpc>
                <a:spcPct val="95000"/>
              </a:lnSpc>
              <a:spcBef>
                <a:spcPct val="40000"/>
              </a:spcBef>
              <a:buFontTx/>
              <a:buNone/>
            </a:pPr>
            <a:r>
              <a:rPr lang="es-ES_tradnl" altLang="en-US" sz="1400" b="1"/>
              <a:t>2. Causa: </a:t>
            </a:r>
            <a:r>
              <a:rPr lang="es-ES_tradnl" altLang="en-US" sz="1400"/>
              <a:t>Preguntar a la causa: </a:t>
            </a:r>
            <a:r>
              <a:rPr lang="es-ES_tradnl" altLang="en-US" sz="1400" i="1"/>
              <a:t>„Por qué es así?”</a:t>
            </a:r>
          </a:p>
          <a:p>
            <a:pPr marL="823913" lvl="1">
              <a:lnSpc>
                <a:spcPct val="95000"/>
              </a:lnSpc>
              <a:spcBef>
                <a:spcPct val="40000"/>
              </a:spcBef>
              <a:buFontTx/>
              <a:buNone/>
            </a:pPr>
            <a:r>
              <a:rPr lang="es-ES_tradnl" altLang="en-US" sz="1400" b="1"/>
              <a:t>3. Outcome: </a:t>
            </a:r>
            <a:r>
              <a:rPr lang="es-ES_tradnl" altLang="en-US" sz="1400" i="1"/>
              <a:t>„Qué quiere conseguir en vista de su situación?” </a:t>
            </a:r>
            <a:r>
              <a:rPr lang="es-ES_tradnl" altLang="en-US" sz="1400"/>
              <a:t>(v. SMARTe I2)</a:t>
            </a:r>
          </a:p>
          <a:p>
            <a:pPr marL="823913" lvl="1">
              <a:lnSpc>
                <a:spcPct val="95000"/>
              </a:lnSpc>
              <a:spcBef>
                <a:spcPct val="40000"/>
              </a:spcBef>
              <a:buFontTx/>
              <a:buNone/>
            </a:pPr>
            <a:r>
              <a:rPr lang="es-ES_tradnl" altLang="en-US" sz="1400" b="1"/>
              <a:t>4. Recursos </a:t>
            </a:r>
            <a:r>
              <a:rPr lang="es-ES_tradnl" altLang="en-US" sz="1400"/>
              <a:t>(p.e. habilidades, dinero, hora...):</a:t>
            </a:r>
          </a:p>
          <a:p>
            <a:pPr marL="1231900" lvl="2">
              <a:lnSpc>
                <a:spcPct val="95000"/>
              </a:lnSpc>
              <a:spcBef>
                <a:spcPct val="40000"/>
              </a:spcBef>
              <a:buFontTx/>
              <a:buNone/>
            </a:pPr>
            <a:r>
              <a:rPr lang="es-ES_tradnl" altLang="en-US" sz="1400" b="1"/>
              <a:t>a)   </a:t>
            </a:r>
            <a:r>
              <a:rPr lang="es-ES_tradnl" altLang="en-US" sz="1400"/>
              <a:t>Cuáles ya están existente?</a:t>
            </a:r>
            <a:endParaRPr lang="es-ES_tradnl" altLang="en-US" sz="1400" b="1"/>
          </a:p>
          <a:p>
            <a:pPr marL="1231900" lvl="2">
              <a:lnSpc>
                <a:spcPct val="95000"/>
              </a:lnSpc>
              <a:spcBef>
                <a:spcPct val="40000"/>
              </a:spcBef>
              <a:buFontTx/>
              <a:buNone/>
            </a:pPr>
            <a:r>
              <a:rPr lang="es-ES_tradnl" altLang="en-US" sz="1400" b="1"/>
              <a:t>b)</a:t>
            </a:r>
            <a:r>
              <a:rPr lang="es-ES_tradnl" altLang="en-US" sz="1400"/>
              <a:t>   Cuáles no están necesarios?</a:t>
            </a:r>
          </a:p>
          <a:p>
            <a:pPr marL="823913" lvl="1">
              <a:lnSpc>
                <a:spcPct val="95000"/>
              </a:lnSpc>
              <a:spcBef>
                <a:spcPct val="40000"/>
              </a:spcBef>
              <a:buFontTx/>
              <a:buNone/>
            </a:pPr>
            <a:r>
              <a:rPr lang="es-ES_tradnl" altLang="en-US" sz="1400" b="1"/>
              <a:t>5. Efecto: </a:t>
            </a:r>
            <a:r>
              <a:rPr lang="es-ES_tradnl" altLang="en-US" sz="1400" i="1"/>
              <a:t>„Qué consecuencias hay cuando has conseguido tu objetivo?” </a:t>
            </a:r>
            <a:r>
              <a:rPr lang="es-ES_tradnl" altLang="en-US" sz="1400"/>
              <a:t>(v. preguntas </a:t>
            </a:r>
          </a:p>
          <a:p>
            <a:pPr marL="823913" lvl="1">
              <a:lnSpc>
                <a:spcPct val="95000"/>
              </a:lnSpc>
              <a:spcBef>
                <a:spcPct val="40000"/>
              </a:spcBef>
              <a:buFontTx/>
              <a:buNone/>
            </a:pPr>
            <a:r>
              <a:rPr lang="es-ES_tradnl" altLang="en-US" sz="1400"/>
              <a:t>       ecológicas H10)</a:t>
            </a:r>
          </a:p>
          <a:p>
            <a:pPr marL="0" indent="0">
              <a:lnSpc>
                <a:spcPct val="70000"/>
              </a:lnSpc>
              <a:buFontTx/>
              <a:buNone/>
            </a:pPr>
            <a:endParaRPr lang="es-ES_tradnl" altLang="en-US" sz="1400"/>
          </a:p>
          <a:p>
            <a:pPr marL="0" indent="0">
              <a:lnSpc>
                <a:spcPct val="90000"/>
              </a:lnSpc>
              <a:spcBef>
                <a:spcPct val="40000"/>
              </a:spcBef>
              <a:buFontTx/>
              <a:buNone/>
            </a:pPr>
            <a:r>
              <a:rPr lang="es-ES_tradnl" altLang="en-US" sz="1400"/>
              <a:t>SCORE es apropiado para la preparación antes de cada intervención de PNL. Es utilizable como proceso continuo de mejora a las encuestas de los empleados. A veces SCORE es suficiente para conseguir el cambio deseado.</a:t>
            </a:r>
            <a:endParaRPr lang="de-DE" altLang="en-US"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5" name="Rectangle 3"/>
          <p:cNvSpPr>
            <a:spLocks noGrp="1" noChangeArrowheads="1"/>
          </p:cNvSpPr>
          <p:nvPr>
            <p:ph type="body" idx="4294967295"/>
          </p:nvPr>
        </p:nvSpPr>
        <p:spPr bwMode="auto">
          <a:xfrm>
            <a:off x="431800" y="1258888"/>
            <a:ext cx="8229600" cy="4525962"/>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nSpc>
                <a:spcPct val="90000"/>
              </a:lnSpc>
              <a:spcBef>
                <a:spcPct val="30000"/>
              </a:spcBef>
              <a:buFontTx/>
              <a:buNone/>
            </a:pPr>
            <a:r>
              <a:rPr lang="es-ES_tradnl" altLang="en-US" sz="2400" b="1">
                <a:solidFill>
                  <a:srgbClr val="990033"/>
                </a:solidFill>
              </a:rPr>
              <a:t>H 10: Check Ecológico y Future Pace</a:t>
            </a:r>
          </a:p>
          <a:p>
            <a:pPr marL="0" indent="0">
              <a:lnSpc>
                <a:spcPct val="105000"/>
              </a:lnSpc>
              <a:spcBef>
                <a:spcPct val="65000"/>
              </a:spcBef>
              <a:buFontTx/>
              <a:buNone/>
            </a:pPr>
            <a:r>
              <a:rPr lang="es-ES_tradnl" altLang="en-US" sz="1800"/>
              <a:t>PNL es sistémico y tiene en cuenta las relaciones y consecuencias (Check ecológico) durante todas las intervenciones de PNL. Al final de cada intervención pedimos al cliente de imaginarse el futuro (Future Pace), que forme el parte de Check ecológico para encontrar las consecuencias. En este contexto prestamos atención a incongruencias, que están reframed (dar otra interpretación) positivo y utilizado como reparos inconscientes (v. H4: Incongruencias): “Si hubiera algo más, que debería tener en cuidado, que lo sería?”</a:t>
            </a:r>
          </a:p>
          <a:p>
            <a:pPr marL="0" indent="0">
              <a:lnSpc>
                <a:spcPct val="105000"/>
              </a:lnSpc>
              <a:spcBef>
                <a:spcPct val="65000"/>
              </a:spcBef>
              <a:buFontTx/>
              <a:buNone/>
            </a:pPr>
            <a:r>
              <a:rPr lang="es-ES_tradnl" altLang="en-US" sz="1800" b="1"/>
              <a:t>Future Pace: </a:t>
            </a:r>
            <a:r>
              <a:rPr lang="es-ES_tradnl" altLang="en-US" sz="1800"/>
              <a:t>Imaginarse, como influye un cambio en el futuro.</a:t>
            </a:r>
          </a:p>
          <a:p>
            <a:pPr marL="0" indent="0">
              <a:lnSpc>
                <a:spcPct val="105000"/>
              </a:lnSpc>
              <a:spcBef>
                <a:spcPct val="65000"/>
              </a:spcBef>
              <a:buFontTx/>
              <a:buNone/>
            </a:pPr>
            <a:r>
              <a:rPr lang="es-ES_tradnl" altLang="en-US" sz="1800" b="1"/>
              <a:t>Check ecológico: </a:t>
            </a:r>
            <a:r>
              <a:rPr lang="es-ES_tradnl" altLang="en-US" sz="1800"/>
              <a:t>Preguntar si ciertos desarrollos de la persona caben a su vida y su ambiente. Preguntar por consecuencias y efectos posibles y tener en cuidado a las incongruencias. </a:t>
            </a:r>
            <a:endParaRPr lang="de-DE" altLang="en-US" sz="1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9" name="Rectangle 3"/>
          <p:cNvSpPr>
            <a:spLocks noGrp="1" noChangeArrowheads="1"/>
          </p:cNvSpPr>
          <p:nvPr>
            <p:ph type="body" idx="4294967295"/>
          </p:nvPr>
        </p:nvSpPr>
        <p:spPr bwMode="auto">
          <a:xfrm>
            <a:off x="457200" y="2420938"/>
            <a:ext cx="8229600" cy="3960812"/>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spcBef>
                <a:spcPct val="40000"/>
              </a:spcBef>
              <a:buFontTx/>
              <a:buNone/>
              <a:tabLst>
                <a:tab pos="354013" algn="l"/>
              </a:tabLst>
            </a:pPr>
            <a:r>
              <a:rPr lang="es-ES_tradnl" altLang="en-US" sz="1600" b="1" u="sng"/>
              <a:t>Orden de los pasos</a:t>
            </a:r>
          </a:p>
          <a:p>
            <a:pPr marL="0" indent="0">
              <a:spcBef>
                <a:spcPct val="40000"/>
              </a:spcBef>
              <a:buFontTx/>
              <a:buNone/>
              <a:tabLst>
                <a:tab pos="354013" algn="l"/>
              </a:tabLst>
            </a:pPr>
            <a:r>
              <a:rPr lang="es-ES_tradnl" altLang="en-US" sz="1400" b="1"/>
              <a:t>1. 	</a:t>
            </a:r>
            <a:r>
              <a:rPr lang="es-ES_tradnl" altLang="en-US" sz="1400"/>
              <a:t>Adopta la primer posición: Cómo me siento en esta posición? Qué pienso sobre la otra persona 	(ó el síntoma)?</a:t>
            </a:r>
          </a:p>
          <a:p>
            <a:pPr marL="0" indent="0">
              <a:spcBef>
                <a:spcPct val="40000"/>
              </a:spcBef>
              <a:buFontTx/>
              <a:buNone/>
              <a:tabLst>
                <a:tab pos="354013" algn="l"/>
              </a:tabLst>
            </a:pPr>
            <a:r>
              <a:rPr lang="es-ES_tradnl" altLang="en-US" sz="1400" b="1"/>
              <a:t>2. 	</a:t>
            </a:r>
            <a:r>
              <a:rPr lang="es-ES_tradnl" altLang="en-US" sz="1400"/>
              <a:t>Ponte intensivamente en la posición de la otra persona (o del síntoma) en la segunda silla con 	ayuda de „VAKOG“ (v. H6). La intensidad obtenido es decisivo por esta intervención.</a:t>
            </a:r>
          </a:p>
          <a:p>
            <a:pPr marL="0" indent="0">
              <a:spcBef>
                <a:spcPct val="40000"/>
              </a:spcBef>
              <a:buFontTx/>
              <a:buNone/>
              <a:tabLst>
                <a:tab pos="354013" algn="l"/>
              </a:tabLst>
            </a:pPr>
            <a:r>
              <a:rPr lang="es-ES_tradnl" altLang="en-US" sz="1400" b="1"/>
              <a:t>3. 	</a:t>
            </a:r>
            <a:r>
              <a:rPr lang="es-ES_tradnl" altLang="en-US" sz="1400"/>
              <a:t>Hablar con ella (o el) directamente. Dile que piensas sobre esta persona. …por su reacción.</a:t>
            </a:r>
          </a:p>
          <a:p>
            <a:pPr marL="0" indent="0">
              <a:spcBef>
                <a:spcPct val="40000"/>
              </a:spcBef>
              <a:buFontTx/>
              <a:buNone/>
              <a:tabLst>
                <a:tab pos="354013" algn="l"/>
              </a:tabLst>
            </a:pPr>
            <a:r>
              <a:rPr lang="es-ES_tradnl" altLang="en-US" sz="1400" b="1"/>
              <a:t>4. 	</a:t>
            </a:r>
            <a:r>
              <a:rPr lang="es-ES_tradnl" altLang="en-US" sz="1400"/>
              <a:t>Cambia tu sitio. Mantén la segunda posición. Qué sientas allí?</a:t>
            </a:r>
          </a:p>
          <a:p>
            <a:pPr marL="0" indent="0">
              <a:spcBef>
                <a:spcPct val="40000"/>
              </a:spcBef>
              <a:buFontTx/>
              <a:buNone/>
              <a:tabLst>
                <a:tab pos="354013" algn="l"/>
              </a:tabLst>
            </a:pPr>
            <a:r>
              <a:rPr lang="es-ES_tradnl" altLang="en-US" sz="1400"/>
              <a:t>	Investiga tu posición interior.</a:t>
            </a:r>
          </a:p>
          <a:p>
            <a:pPr marL="0" indent="0">
              <a:spcBef>
                <a:spcPct val="40000"/>
              </a:spcBef>
              <a:buFontTx/>
              <a:buNone/>
              <a:tabLst>
                <a:tab pos="354013" algn="l"/>
              </a:tabLst>
            </a:pPr>
            <a:r>
              <a:rPr lang="es-ES_tradnl" altLang="en-US" sz="1400" b="1"/>
              <a:t>5. 	</a:t>
            </a:r>
            <a:r>
              <a:rPr lang="es-ES_tradnl" altLang="en-US" sz="1400"/>
              <a:t>Mira a la persona en la primer posición. Habla con ella.</a:t>
            </a:r>
          </a:p>
          <a:p>
            <a:pPr marL="0" indent="0">
              <a:spcBef>
                <a:spcPct val="40000"/>
              </a:spcBef>
              <a:buFontTx/>
              <a:buNone/>
              <a:tabLst>
                <a:tab pos="354013" algn="l"/>
              </a:tabLst>
            </a:pPr>
            <a:r>
              <a:rPr lang="es-ES_tradnl" altLang="en-US" sz="1400" b="1"/>
              <a:t>6. 	</a:t>
            </a:r>
            <a:r>
              <a:rPr lang="es-ES_tradnl" altLang="en-US" sz="1400"/>
              <a:t>Ahora puedes cambiar entre las dos sillas varias veces. Puedes responder cada vez.</a:t>
            </a:r>
          </a:p>
          <a:p>
            <a:pPr marL="0" indent="0">
              <a:spcBef>
                <a:spcPct val="40000"/>
              </a:spcBef>
              <a:buFontTx/>
              <a:buNone/>
              <a:tabLst>
                <a:tab pos="354013" algn="l"/>
              </a:tabLst>
            </a:pPr>
            <a:r>
              <a:rPr lang="es-ES_tradnl" altLang="en-US" sz="1400" b="1"/>
              <a:t>7. 	</a:t>
            </a:r>
            <a:r>
              <a:rPr lang="es-ES_tradnl" altLang="en-US" sz="1400"/>
              <a:t>Cambia a una tercera posición de cual puedes ver las dos posiciones. Qué no tienen en cuenta la 	primer posición y la segunda posición. </a:t>
            </a:r>
          </a:p>
          <a:p>
            <a:pPr marL="0" indent="0">
              <a:spcBef>
                <a:spcPct val="40000"/>
              </a:spcBef>
              <a:buFontTx/>
              <a:buNone/>
              <a:tabLst>
                <a:tab pos="354013" algn="l"/>
              </a:tabLst>
            </a:pPr>
            <a:r>
              <a:rPr lang="es-ES_tradnl" altLang="en-US" sz="1400" b="1"/>
              <a:t>8. 	</a:t>
            </a:r>
            <a:r>
              <a:rPr lang="es-ES_tradnl" altLang="en-US" sz="1400"/>
              <a:t>Integra los conocimientos en las otras posiciones poniéndote de nuevo en las dos posiciones.</a:t>
            </a:r>
          </a:p>
          <a:p>
            <a:pPr marL="0" indent="0">
              <a:spcBef>
                <a:spcPct val="40000"/>
              </a:spcBef>
              <a:buFontTx/>
              <a:buNone/>
              <a:tabLst>
                <a:tab pos="354013" algn="l"/>
              </a:tabLst>
            </a:pPr>
            <a:r>
              <a:rPr lang="es-ES_tradnl" altLang="en-US" sz="1400" b="1"/>
              <a:t>9. 	</a:t>
            </a:r>
            <a:r>
              <a:rPr lang="es-ES_tradnl" altLang="en-US" sz="1400"/>
              <a:t>Finalmente haga el eco-check sobre Future Pace. (v. H10)</a:t>
            </a:r>
            <a:endParaRPr lang="de-DE" altLang="en-US" sz="1400"/>
          </a:p>
        </p:txBody>
      </p:sp>
      <p:sp>
        <p:nvSpPr>
          <p:cNvPr id="464900" name="Rectangle 4"/>
          <p:cNvSpPr>
            <a:spLocks noChangeArrowheads="1"/>
          </p:cNvSpPr>
          <p:nvPr/>
        </p:nvSpPr>
        <p:spPr bwMode="auto">
          <a:xfrm>
            <a:off x="457200" y="1125538"/>
            <a:ext cx="82296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_tradnl" altLang="en-US" sz="2400">
                <a:solidFill>
                  <a:srgbClr val="990033"/>
                </a:solidFill>
              </a:rPr>
              <a:t>I 1: 1.2.3. posición</a:t>
            </a:r>
          </a:p>
          <a:p>
            <a:r>
              <a:rPr lang="es-ES_tradnl" altLang="en-US" sz="1600" b="0"/>
              <a:t>Se trata del desarrollo de PNL del “silla caliente” de la terapia Gestalt. La situación inicial es un conflicto con alguien (B) ó el sufrimiento de un síntoma (B). Si lo repasa sólo mentalmente, recibe aproximadamente 3% de los conocimientos posibles.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3" name="Rectangle 3"/>
          <p:cNvSpPr>
            <a:spLocks noGrp="1" noChangeArrowheads="1"/>
          </p:cNvSpPr>
          <p:nvPr>
            <p:ph type="body" idx="4294967295"/>
          </p:nvPr>
        </p:nvSpPr>
        <p:spPr bwMode="auto">
          <a:xfrm>
            <a:off x="431800" y="1258888"/>
            <a:ext cx="8229600" cy="49688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nSpc>
                <a:spcPct val="80000"/>
              </a:lnSpc>
              <a:buFontTx/>
              <a:buNone/>
            </a:pPr>
            <a:r>
              <a:rPr lang="es-ES" altLang="en-US" sz="2400" b="1">
                <a:solidFill>
                  <a:srgbClr val="990033"/>
                </a:solidFill>
              </a:rPr>
              <a:t>Introducción</a:t>
            </a:r>
            <a:r>
              <a:rPr lang="es-ES" altLang="en-US" sz="2400">
                <a:solidFill>
                  <a:srgbClr val="990033"/>
                </a:solidFill>
              </a:rPr>
              <a:t> </a:t>
            </a:r>
          </a:p>
          <a:p>
            <a:pPr marL="0" indent="0">
              <a:lnSpc>
                <a:spcPct val="80000"/>
              </a:lnSpc>
              <a:buFontTx/>
              <a:buNone/>
            </a:pPr>
            <a:endParaRPr lang="es-ES" altLang="en-US" sz="1400"/>
          </a:p>
          <a:p>
            <a:pPr marL="0" indent="0">
              <a:lnSpc>
                <a:spcPct val="80000"/>
              </a:lnSpc>
              <a:buFontTx/>
              <a:buNone/>
            </a:pPr>
            <a:r>
              <a:rPr lang="es-ES" altLang="en-US" sz="1400"/>
              <a:t>Hay muchas intervenciones excelentes como instrucciones de paso a paso en el PNL.</a:t>
            </a:r>
          </a:p>
          <a:p>
            <a:pPr marL="0" indent="0">
              <a:lnSpc>
                <a:spcPct val="85000"/>
              </a:lnSpc>
              <a:buFontTx/>
              <a:buNone/>
            </a:pPr>
            <a:r>
              <a:rPr lang="es-ES" altLang="en-US" sz="1400"/>
              <a:t>Las ideas más fundamentales, las habilidades y las intervenciones de PNL más importantes y con el efécto más grande; del sector: "PNL-Practioner" están combinado en este juego de cartas. </a:t>
            </a:r>
          </a:p>
          <a:p>
            <a:pPr marL="0" indent="0">
              <a:lnSpc>
                <a:spcPct val="85000"/>
              </a:lnSpc>
              <a:buFontTx/>
              <a:buNone/>
            </a:pPr>
            <a:endParaRPr lang="es-ES" altLang="en-US" sz="1400"/>
          </a:p>
          <a:p>
            <a:pPr marL="0" indent="0">
              <a:lnSpc>
                <a:spcPct val="85000"/>
              </a:lnSpc>
              <a:buFontTx/>
              <a:buNone/>
            </a:pPr>
            <a:r>
              <a:rPr lang="es-ES" altLang="en-US" sz="1400" b="1"/>
              <a:t>Para implementar PNL con éxito, se necesita:</a:t>
            </a:r>
          </a:p>
          <a:p>
            <a:pPr marL="0" indent="0">
              <a:lnSpc>
                <a:spcPct val="85000"/>
              </a:lnSpc>
              <a:buFontTx/>
              <a:buNone/>
            </a:pPr>
            <a:r>
              <a:rPr lang="es-ES" altLang="en-US" sz="1400"/>
              <a:t>1. La comprensión de las ideas fundamentales de PNL (PNL-axiomas) - ve 5-6</a:t>
            </a:r>
          </a:p>
          <a:p>
            <a:pPr marL="0" indent="0">
              <a:lnSpc>
                <a:spcPct val="85000"/>
              </a:lnSpc>
              <a:buFontTx/>
              <a:buNone/>
            </a:pPr>
            <a:r>
              <a:rPr lang="es-ES" altLang="en-US" sz="1400"/>
              <a:t>2. Habilidades importantes por todos los intervenciones de PNL - ve 7-16</a:t>
            </a:r>
          </a:p>
          <a:p>
            <a:pPr marL="0" indent="0">
              <a:lnSpc>
                <a:spcPct val="85000"/>
              </a:lnSpc>
              <a:buFontTx/>
              <a:buNone/>
            </a:pPr>
            <a:r>
              <a:rPr lang="es-ES" altLang="en-US" sz="1400"/>
              <a:t>3. Intervenciones especiales de PNL paso a paso - ve 17-50</a:t>
            </a:r>
          </a:p>
          <a:p>
            <a:pPr marL="0" indent="0">
              <a:lnSpc>
                <a:spcPct val="85000"/>
              </a:lnSpc>
              <a:buFontTx/>
              <a:buNone/>
            </a:pPr>
            <a:r>
              <a:rPr lang="es-ES" altLang="en-US" sz="1400"/>
              <a:t>	</a:t>
            </a:r>
          </a:p>
          <a:p>
            <a:pPr marL="0" indent="0">
              <a:lnSpc>
                <a:spcPct val="95000"/>
              </a:lnSpc>
              <a:spcBef>
                <a:spcPct val="30000"/>
              </a:spcBef>
              <a:buFontTx/>
              <a:buNone/>
            </a:pPr>
            <a:r>
              <a:rPr lang="es-ES" altLang="en-US" sz="1400" b="1"/>
              <a:t>Prof./UCN Nandana Nielsen y Prof./UCN Karl Nielsen</a:t>
            </a:r>
            <a:r>
              <a:rPr lang="es-ES" altLang="en-US" sz="1400"/>
              <a:t> son los autores. Lo han aprendido de los desarrolladores de PNL. Lo practican hace 1985 y  guían el instituto de PNL y coaching de Berlin.  Adémas son los presidentes de los asociaciones "International Association of NLP-Institutes" y  "International Association of Coaching Institutes". En la Universidad Central de Nicaragua son los profesores responsables por los estudios de distancia de psicología con el acento PNL y Coaching (Lic., MA y Dr./Ph.D.).</a:t>
            </a:r>
          </a:p>
          <a:p>
            <a:pPr marL="0" indent="0">
              <a:lnSpc>
                <a:spcPct val="95000"/>
              </a:lnSpc>
              <a:spcBef>
                <a:spcPct val="30000"/>
              </a:spcBef>
              <a:buFontTx/>
              <a:buNone/>
            </a:pPr>
            <a:endParaRPr lang="es-ES" altLang="en-US" sz="1400"/>
          </a:p>
          <a:p>
            <a:pPr marL="0" indent="0">
              <a:lnSpc>
                <a:spcPct val="95000"/>
              </a:lnSpc>
              <a:spcBef>
                <a:spcPct val="30000"/>
              </a:spcBef>
              <a:buFontTx/>
              <a:buNone/>
            </a:pPr>
            <a:r>
              <a:rPr lang="es-ES" altLang="en-US" sz="1400" b="1"/>
              <a:t>La práctica hace al maestro.</a:t>
            </a:r>
            <a:r>
              <a:rPr lang="es-ES" altLang="en-US" sz="1400"/>
              <a:t>  Por eso les pedimos que practicen la materia. Estas cartas no sustituyen la formación de PNL - las cartas deben despertar a la curiosidad y posibilitan los primeros pasos por la utilización de PNL. Este baraja es apropiado como base y ayuda para recordarse a los contenidos más importantes de la formación de PNL.</a:t>
            </a:r>
            <a:endParaRPr lang="de-DE" alt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3" name="Rectangle 3"/>
          <p:cNvSpPr>
            <a:spLocks noGrp="1" noChangeArrowheads="1"/>
          </p:cNvSpPr>
          <p:nvPr>
            <p:ph type="body" idx="4294967295"/>
          </p:nvPr>
        </p:nvSpPr>
        <p:spPr bwMode="auto">
          <a:xfrm>
            <a:off x="457200" y="1341438"/>
            <a:ext cx="8229600" cy="5040312"/>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nSpc>
                <a:spcPct val="75000"/>
              </a:lnSpc>
              <a:spcBef>
                <a:spcPct val="25000"/>
              </a:spcBef>
              <a:buFontTx/>
              <a:buNone/>
            </a:pPr>
            <a:r>
              <a:rPr lang="es-ES_tradnl" altLang="en-US" sz="2400" b="1">
                <a:solidFill>
                  <a:srgbClr val="990033"/>
                </a:solidFill>
              </a:rPr>
              <a:t>I 2: SMARTe objetivos</a:t>
            </a:r>
          </a:p>
          <a:p>
            <a:pPr marL="0" indent="0">
              <a:spcBef>
                <a:spcPct val="45000"/>
              </a:spcBef>
              <a:buFontTx/>
              <a:buNone/>
            </a:pPr>
            <a:r>
              <a:rPr lang="es-ES_tradnl" altLang="en-US" sz="1400"/>
              <a:t>El camino es el destino. Investigaciones científicas afirman que alguien tiene más éxito si subviene mentalmente su motivación en el camino al destino. Al contrario de una persona que focaliza solamente el imagen del destino. Por eso focalizamos eficacias del destino.</a:t>
            </a:r>
          </a:p>
          <a:p>
            <a:pPr marL="0" indent="0">
              <a:spcBef>
                <a:spcPct val="0"/>
              </a:spcBef>
              <a:buFontTx/>
              <a:buNone/>
            </a:pPr>
            <a:endParaRPr lang="es-ES_tradnl" altLang="en-US" sz="1400" b="1"/>
          </a:p>
          <a:p>
            <a:pPr marL="0" indent="0">
              <a:spcBef>
                <a:spcPct val="0"/>
              </a:spcBef>
              <a:buFontTx/>
              <a:buNone/>
            </a:pPr>
            <a:r>
              <a:rPr lang="es-ES_tradnl" altLang="en-US" sz="1400" b="1" u="sng"/>
              <a:t>Orden de los pasos:</a:t>
            </a:r>
          </a:p>
          <a:p>
            <a:pPr marL="0" indent="0">
              <a:spcBef>
                <a:spcPct val="0"/>
              </a:spcBef>
              <a:buFontTx/>
              <a:buNone/>
            </a:pPr>
            <a:endParaRPr lang="es-ES_tradnl" altLang="en-US" sz="1400" b="1" u="sng"/>
          </a:p>
          <a:p>
            <a:pPr marL="0" indent="0">
              <a:spcBef>
                <a:spcPct val="0"/>
              </a:spcBef>
              <a:buFontTx/>
              <a:buNone/>
            </a:pPr>
            <a:r>
              <a:rPr lang="es-ES_tradnl" altLang="en-US" sz="1400" b="1">
                <a:solidFill>
                  <a:srgbClr val="FF0000"/>
                </a:solidFill>
              </a:rPr>
              <a:t>S</a:t>
            </a:r>
            <a:r>
              <a:rPr lang="es-ES_tradnl" altLang="en-US" sz="1400" b="1"/>
              <a:t>ituación especifica</a:t>
            </a:r>
            <a:r>
              <a:rPr lang="es-ES_tradnl" altLang="en-US" sz="1400"/>
              <a:t>: Al principio formula tu objetivo sin comparación y sin negación. Después mira al imagen de la situación concreta del objetivo. Cuales eficacias tuyos tienes que revelar para conseguir el objetivo. El desarrollo de estas eficacias es el objetivo profesional.</a:t>
            </a:r>
          </a:p>
          <a:p>
            <a:pPr marL="0" indent="0">
              <a:spcBef>
                <a:spcPct val="0"/>
              </a:spcBef>
              <a:buFontTx/>
              <a:buNone/>
            </a:pPr>
            <a:endParaRPr lang="es-ES_tradnl" altLang="en-US" sz="1400" b="1"/>
          </a:p>
          <a:p>
            <a:pPr marL="0" indent="0">
              <a:spcBef>
                <a:spcPct val="0"/>
              </a:spcBef>
              <a:buFontTx/>
              <a:buNone/>
            </a:pPr>
            <a:r>
              <a:rPr lang="es-ES_tradnl" altLang="en-US" sz="1400" b="1">
                <a:solidFill>
                  <a:srgbClr val="FF0000"/>
                </a:solidFill>
              </a:rPr>
              <a:t>M</a:t>
            </a:r>
            <a:r>
              <a:rPr lang="es-ES_tradnl" altLang="en-US" sz="1400" b="1"/>
              <a:t>ensurable</a:t>
            </a:r>
            <a:r>
              <a:rPr lang="es-ES_tradnl" altLang="en-US" sz="1400"/>
              <a:t>: Como se puede medirse objetivamente el desarrollo de tu eficacias?</a:t>
            </a:r>
          </a:p>
          <a:p>
            <a:pPr marL="0" indent="0">
              <a:spcBef>
                <a:spcPct val="0"/>
              </a:spcBef>
              <a:buFontTx/>
              <a:buNone/>
            </a:pPr>
            <a:endParaRPr lang="es-ES_tradnl" altLang="en-US" sz="1400" b="1"/>
          </a:p>
          <a:p>
            <a:pPr marL="0" indent="0">
              <a:spcBef>
                <a:spcPct val="0"/>
              </a:spcBef>
              <a:buFontTx/>
              <a:buNone/>
            </a:pPr>
            <a:r>
              <a:rPr lang="es-ES_tradnl" altLang="en-US" sz="1400" b="1">
                <a:solidFill>
                  <a:srgbClr val="FF0000"/>
                </a:solidFill>
              </a:rPr>
              <a:t>A</a:t>
            </a:r>
            <a:r>
              <a:rPr lang="es-ES_tradnl" altLang="en-US" sz="1400" b="1"/>
              <a:t>tractivo: </a:t>
            </a:r>
            <a:r>
              <a:rPr lang="es-ES_tradnl" altLang="en-US" sz="1400"/>
              <a:t>Intensifica la atracción de las eficacias por VAKOG.</a:t>
            </a:r>
          </a:p>
          <a:p>
            <a:pPr marL="0" indent="0">
              <a:spcBef>
                <a:spcPct val="0"/>
              </a:spcBef>
              <a:buFontTx/>
              <a:buNone/>
            </a:pPr>
            <a:endParaRPr lang="es-ES_tradnl" altLang="en-US" sz="1400" b="1"/>
          </a:p>
          <a:p>
            <a:pPr marL="0" indent="0">
              <a:spcBef>
                <a:spcPct val="0"/>
              </a:spcBef>
              <a:buFontTx/>
              <a:buNone/>
            </a:pPr>
            <a:r>
              <a:rPr lang="es-ES_tradnl" altLang="en-US" sz="1400" b="1">
                <a:solidFill>
                  <a:srgbClr val="FF0000"/>
                </a:solidFill>
              </a:rPr>
              <a:t>R</a:t>
            </a:r>
            <a:r>
              <a:rPr lang="es-ES_tradnl" altLang="en-US" sz="1400" b="1"/>
              <a:t>ealista</a:t>
            </a:r>
            <a:r>
              <a:rPr lang="es-ES_tradnl" altLang="en-US" sz="1400"/>
              <a:t>: Controla, si el objetivo final y el objetivo del camino son compatibles con tus eficacias.</a:t>
            </a:r>
          </a:p>
          <a:p>
            <a:pPr marL="0" indent="0">
              <a:spcBef>
                <a:spcPct val="0"/>
              </a:spcBef>
              <a:buFontTx/>
              <a:buNone/>
            </a:pPr>
            <a:endParaRPr lang="es-ES_tradnl" altLang="en-US" sz="1400" b="1"/>
          </a:p>
          <a:p>
            <a:pPr marL="0" indent="0">
              <a:spcBef>
                <a:spcPct val="0"/>
              </a:spcBef>
              <a:buFontTx/>
              <a:buNone/>
            </a:pPr>
            <a:r>
              <a:rPr lang="es-ES_tradnl" altLang="en-US" sz="1400" b="1">
                <a:solidFill>
                  <a:srgbClr val="FF0000"/>
                </a:solidFill>
              </a:rPr>
              <a:t>T</a:t>
            </a:r>
            <a:r>
              <a:rPr lang="es-ES_tradnl" altLang="en-US" sz="1400" b="1"/>
              <a:t>erminado: </a:t>
            </a:r>
            <a:r>
              <a:rPr lang="es-ES_tradnl" altLang="en-US" sz="1400"/>
              <a:t>Cuándo</a:t>
            </a:r>
            <a:r>
              <a:rPr lang="es-ES_tradnl" altLang="en-US" sz="1400" b="1"/>
              <a:t> </a:t>
            </a:r>
            <a:r>
              <a:rPr lang="es-ES_tradnl" altLang="en-US" sz="1400"/>
              <a:t>exactamente el objetivo final y el objetivo del camino deben estar obtenido?</a:t>
            </a:r>
          </a:p>
          <a:p>
            <a:pPr marL="0" indent="0">
              <a:spcBef>
                <a:spcPct val="0"/>
              </a:spcBef>
              <a:buFontTx/>
              <a:buNone/>
            </a:pPr>
            <a:endParaRPr lang="es-ES_tradnl" altLang="en-US" sz="1400" b="1"/>
          </a:p>
          <a:p>
            <a:pPr marL="0" indent="0">
              <a:spcBef>
                <a:spcPct val="0"/>
              </a:spcBef>
              <a:buFontTx/>
              <a:buNone/>
            </a:pPr>
            <a:r>
              <a:rPr lang="es-ES_tradnl" altLang="en-US" sz="1400" b="1">
                <a:solidFill>
                  <a:srgbClr val="FF0000"/>
                </a:solidFill>
              </a:rPr>
              <a:t>e</a:t>
            </a:r>
            <a:r>
              <a:rPr lang="es-ES_tradnl" altLang="en-US" sz="1400" b="1"/>
              <a:t>cológico: </a:t>
            </a:r>
            <a:r>
              <a:rPr lang="es-ES_tradnl" altLang="en-US" sz="1400"/>
              <a:t>Tiene en cuenta la ecología del sistema: Cuales efectos no reflexionados tendrían los objetivos? </a:t>
            </a:r>
            <a:r>
              <a:rPr lang="es-ES" altLang="en-US" sz="1400"/>
              <a:t>Presta atención a incongruencias (v. H4).</a:t>
            </a:r>
            <a:endParaRPr lang="de-DE" altLang="en-US" sz="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7" name="Rectangle 3"/>
          <p:cNvSpPr>
            <a:spLocks noGrp="1" noChangeArrowheads="1"/>
          </p:cNvSpPr>
          <p:nvPr>
            <p:ph type="body" idx="4294967295"/>
          </p:nvPr>
        </p:nvSpPr>
        <p:spPr bwMode="auto">
          <a:xfrm>
            <a:off x="457200" y="1268413"/>
            <a:ext cx="8229600" cy="51847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nSpc>
                <a:spcPct val="80000"/>
              </a:lnSpc>
              <a:buFontTx/>
              <a:buNone/>
              <a:tabLst>
                <a:tab pos="541338" algn="l"/>
              </a:tabLst>
            </a:pPr>
            <a:r>
              <a:rPr lang="en-GB" altLang="en-US" sz="2800" b="1">
                <a:solidFill>
                  <a:srgbClr val="990033"/>
                </a:solidFill>
              </a:rPr>
              <a:t>I 3: Chunking – up </a:t>
            </a:r>
            <a:r>
              <a:rPr lang="en-GB" altLang="en-US" sz="2800" b="1">
                <a:solidFill>
                  <a:srgbClr val="990033"/>
                </a:solidFill>
                <a:cs typeface="Arial" panose="020B0604020202020204" pitchFamily="34" charset="0"/>
              </a:rPr>
              <a:t>↑</a:t>
            </a:r>
            <a:r>
              <a:rPr lang="en-GB" altLang="en-US" sz="2800" b="1">
                <a:solidFill>
                  <a:srgbClr val="990033"/>
                </a:solidFill>
              </a:rPr>
              <a:t>, sideways </a:t>
            </a:r>
            <a:r>
              <a:rPr lang="en-GB" altLang="en-US" sz="2800" b="1">
                <a:solidFill>
                  <a:srgbClr val="990033"/>
                </a:solidFill>
                <a:cs typeface="Arial" panose="020B0604020202020204" pitchFamily="34" charset="0"/>
              </a:rPr>
              <a:t>→</a:t>
            </a:r>
            <a:r>
              <a:rPr lang="en-GB" altLang="en-US" sz="2800" b="1">
                <a:solidFill>
                  <a:srgbClr val="990033"/>
                </a:solidFill>
              </a:rPr>
              <a:t> y down </a:t>
            </a:r>
            <a:r>
              <a:rPr lang="en-GB" altLang="en-US" sz="2800" b="1">
                <a:solidFill>
                  <a:srgbClr val="990033"/>
                </a:solidFill>
                <a:cs typeface="Arial" panose="020B0604020202020204" pitchFamily="34" charset="0"/>
              </a:rPr>
              <a:t>↓</a:t>
            </a:r>
            <a:endParaRPr lang="en-GB" altLang="en-US" sz="2800" b="1">
              <a:solidFill>
                <a:srgbClr val="990033"/>
              </a:solidFill>
            </a:endParaRPr>
          </a:p>
          <a:p>
            <a:pPr marL="0" indent="0">
              <a:lnSpc>
                <a:spcPct val="90000"/>
              </a:lnSpc>
              <a:spcBef>
                <a:spcPct val="50000"/>
              </a:spcBef>
              <a:buFontTx/>
              <a:buNone/>
              <a:tabLst>
                <a:tab pos="541338" algn="l"/>
              </a:tabLst>
            </a:pPr>
            <a:r>
              <a:rPr lang="es-ES_tradnl" altLang="en-US" sz="1400" b="1"/>
              <a:t>Con Chunk up</a:t>
            </a:r>
            <a:r>
              <a:rPr lang="es-ES_tradnl" altLang="en-US" sz="1400"/>
              <a:t> se pregunta por un marco superior</a:t>
            </a:r>
            <a:r>
              <a:rPr lang="es-ES_tradnl" altLang="en-US" sz="1400" b="1"/>
              <a:t> </a:t>
            </a:r>
            <a:r>
              <a:rPr lang="es-ES_tradnl" altLang="en-US" sz="1400"/>
              <a:t>que incluye una cosa. Por ejemplo muchas veces objetivos del dinero (como costearse cosas) están incluido en el marco que tiene el objetivo superior de sentirse bien.</a:t>
            </a:r>
          </a:p>
          <a:p>
            <a:pPr marL="0" indent="0">
              <a:lnSpc>
                <a:spcPct val="90000"/>
              </a:lnSpc>
              <a:buFontTx/>
              <a:buNone/>
              <a:tabLst>
                <a:tab pos="541338" algn="l"/>
              </a:tabLst>
            </a:pPr>
            <a:r>
              <a:rPr lang="es-ES_tradnl" altLang="en-US" sz="1400" b="1"/>
              <a:t>Chunk sideways</a:t>
            </a:r>
            <a:r>
              <a:rPr lang="es-ES_tradnl" altLang="en-US" sz="1400"/>
              <a:t> desdobla motivación por activar el hemisferio cerebral derecho.</a:t>
            </a:r>
          </a:p>
          <a:p>
            <a:pPr marL="0" indent="0">
              <a:lnSpc>
                <a:spcPct val="90000"/>
              </a:lnSpc>
              <a:buFontTx/>
              <a:buNone/>
              <a:tabLst>
                <a:tab pos="541338" algn="l"/>
              </a:tabLst>
            </a:pPr>
            <a:r>
              <a:rPr lang="es-ES_tradnl" altLang="en-US" sz="1400" b="1"/>
              <a:t>Chunk down</a:t>
            </a:r>
            <a:r>
              <a:rPr lang="es-ES_tradnl" altLang="en-US" sz="1400"/>
              <a:t> precisa sobre la base de Chunk up y sideways.</a:t>
            </a:r>
          </a:p>
          <a:p>
            <a:pPr marL="0" indent="0">
              <a:lnSpc>
                <a:spcPct val="90000"/>
              </a:lnSpc>
              <a:buFontTx/>
              <a:buNone/>
              <a:tabLst>
                <a:tab pos="541338" algn="l"/>
              </a:tabLst>
            </a:pPr>
            <a:endParaRPr lang="es-ES_tradnl" altLang="en-US" sz="1400" b="1"/>
          </a:p>
          <a:p>
            <a:pPr marL="0" indent="0">
              <a:lnSpc>
                <a:spcPct val="90000"/>
              </a:lnSpc>
              <a:buFontTx/>
              <a:buNone/>
              <a:tabLst>
                <a:tab pos="541338" algn="l"/>
              </a:tabLst>
            </a:pPr>
            <a:r>
              <a:rPr lang="es-ES_tradnl" altLang="en-US" sz="1400" b="1" u="sng"/>
              <a:t>Orden de los pasos</a:t>
            </a:r>
          </a:p>
          <a:p>
            <a:pPr marL="0" indent="0">
              <a:lnSpc>
                <a:spcPct val="90000"/>
              </a:lnSpc>
              <a:buFontTx/>
              <a:buNone/>
              <a:tabLst>
                <a:tab pos="541338" algn="l"/>
              </a:tabLst>
            </a:pPr>
            <a:endParaRPr lang="de-DE" altLang="en-US" sz="1400" u="sng"/>
          </a:p>
          <a:p>
            <a:pPr marL="0" indent="0">
              <a:lnSpc>
                <a:spcPct val="90000"/>
              </a:lnSpc>
              <a:buFontTx/>
              <a:buNone/>
              <a:tabLst>
                <a:tab pos="541338" algn="l"/>
              </a:tabLst>
            </a:pPr>
            <a:r>
              <a:rPr lang="es-ES_tradnl" altLang="en-US" sz="1400" b="1"/>
              <a:t>1.</a:t>
            </a:r>
            <a:r>
              <a:rPr lang="es-ES_tradnl" altLang="en-US" sz="1400"/>
              <a:t> 	Aplica al objetivo las dos preguntas de Chunk-up: </a:t>
            </a:r>
            <a:r>
              <a:rPr lang="es-ES_tradnl" altLang="en-US" sz="1400" i="1"/>
              <a:t>„Qué será el beneficio por ti, si...”</a:t>
            </a:r>
            <a:endParaRPr lang="de-DE" altLang="en-US" sz="1400"/>
          </a:p>
          <a:p>
            <a:pPr marL="0" indent="0">
              <a:lnSpc>
                <a:spcPct val="90000"/>
              </a:lnSpc>
              <a:buFontTx/>
              <a:buNone/>
              <a:tabLst>
                <a:tab pos="541338" algn="l"/>
              </a:tabLst>
            </a:pPr>
            <a:r>
              <a:rPr lang="es-ES_tradnl" altLang="en-US" sz="1400"/>
              <a:t>	“Qué quieres conseguir por allí?” Hazlo varias veces si posible. </a:t>
            </a:r>
            <a:endParaRPr lang="de-DE" altLang="en-US" sz="1400"/>
          </a:p>
          <a:p>
            <a:pPr marL="0" indent="0">
              <a:lnSpc>
                <a:spcPct val="90000"/>
              </a:lnSpc>
              <a:buFontTx/>
              <a:buNone/>
              <a:tabLst>
                <a:tab pos="541338" algn="l"/>
              </a:tabLst>
            </a:pPr>
            <a:r>
              <a:rPr lang="es-ES_tradnl" altLang="en-US" sz="1400" b="1"/>
              <a:t>2.</a:t>
            </a:r>
            <a:r>
              <a:rPr lang="es-ES_tradnl" altLang="en-US" sz="1400"/>
              <a:t>	Intensiva el objetivo superior encontrado por Chunk sideways: </a:t>
            </a:r>
            <a:r>
              <a:rPr lang="es-ES_tradnl" altLang="en-US" sz="1400" i="1"/>
              <a:t>„Para ti este objetivo es </a:t>
            </a:r>
            <a:endParaRPr lang="de-DE" altLang="en-US" sz="1400"/>
          </a:p>
          <a:p>
            <a:pPr marL="0" indent="0">
              <a:lnSpc>
                <a:spcPct val="90000"/>
              </a:lnSpc>
              <a:buFontTx/>
              <a:buNone/>
              <a:tabLst>
                <a:tab pos="541338" algn="l"/>
              </a:tabLst>
            </a:pPr>
            <a:r>
              <a:rPr lang="es-ES_tradnl" altLang="en-US" sz="1400" i="1"/>
              <a:t>	Como...?”</a:t>
            </a:r>
            <a:r>
              <a:rPr lang="es-ES_tradnl" altLang="en-US" sz="1400"/>
              <a:t> Aquí estamos en busca de metáforas motivadoras y experiencias de referencias.</a:t>
            </a:r>
            <a:endParaRPr lang="de-DE" altLang="en-US" sz="1400"/>
          </a:p>
          <a:p>
            <a:pPr marL="0" indent="0">
              <a:lnSpc>
                <a:spcPct val="90000"/>
              </a:lnSpc>
              <a:buFontTx/>
              <a:buNone/>
              <a:tabLst>
                <a:tab pos="541338" algn="l"/>
              </a:tabLst>
            </a:pPr>
            <a:r>
              <a:rPr lang="es-ES_tradnl" altLang="en-US" sz="1400" b="1"/>
              <a:t>3.</a:t>
            </a:r>
            <a:r>
              <a:rPr lang="es-ES_tradnl" altLang="en-US" sz="1400"/>
              <a:t> 	Con Chunk-down preguntas: </a:t>
            </a:r>
            <a:r>
              <a:rPr lang="es-ES_tradnl" altLang="en-US" sz="1400" i="1"/>
              <a:t>„Cuándo, con quien, por medio de qué, cómo quieres 	conseguirlo? Qué tienes que hacer exactamente? cómo exactamente? Y qué más? Y qué 	más?“</a:t>
            </a:r>
            <a:endParaRPr lang="de-DE" altLang="en-US" sz="1400"/>
          </a:p>
          <a:p>
            <a:pPr marL="0" indent="0">
              <a:lnSpc>
                <a:spcPct val="90000"/>
              </a:lnSpc>
              <a:buFontTx/>
              <a:buNone/>
              <a:tabLst>
                <a:tab pos="541338" algn="l"/>
              </a:tabLst>
            </a:pPr>
            <a:endParaRPr lang="es-ES_tradnl" altLang="en-US" sz="1400"/>
          </a:p>
          <a:p>
            <a:pPr marL="0" indent="0">
              <a:lnSpc>
                <a:spcPct val="90000"/>
              </a:lnSpc>
              <a:buFontTx/>
              <a:buNone/>
              <a:tabLst>
                <a:tab pos="541338" algn="l"/>
              </a:tabLst>
            </a:pPr>
            <a:r>
              <a:rPr lang="es-ES_tradnl" altLang="en-US" sz="1400"/>
              <a:t>Por cambiar el tema durante de un Small Talk puedes utilizar Chunk sideways. Por esto retoma algo que ha dicho tu interlocutor</a:t>
            </a:r>
            <a:r>
              <a:rPr lang="es-ES_tradnl" altLang="en-US" sz="1400" b="1"/>
              <a:t> </a:t>
            </a:r>
            <a:r>
              <a:rPr lang="es-ES_tradnl" altLang="en-US" sz="1400"/>
              <a:t>y responda por ejemplo:</a:t>
            </a:r>
            <a:r>
              <a:rPr lang="es-ES_tradnl" altLang="en-US" sz="1400" b="1"/>
              <a:t> </a:t>
            </a:r>
            <a:r>
              <a:rPr lang="es-ES_tradnl" altLang="en-US" sz="1400" i="1"/>
              <a:t>„Lo me recuerdo de...”</a:t>
            </a:r>
            <a:endParaRPr lang="es-ES_tradnl" altLang="en-US" sz="1400"/>
          </a:p>
          <a:p>
            <a:pPr marL="0" indent="0">
              <a:lnSpc>
                <a:spcPct val="90000"/>
              </a:lnSpc>
              <a:buFontTx/>
              <a:buNone/>
              <a:tabLst>
                <a:tab pos="541338" algn="l"/>
              </a:tabLst>
            </a:pPr>
            <a:r>
              <a:rPr lang="es-ES_tradnl" altLang="en-US" sz="1400"/>
              <a:t>También puedes utilizar Chunk up por encontrar objetivos éticamente aceptable detrás de objetivos antiético. </a:t>
            </a:r>
            <a:r>
              <a:rPr lang="de-DE" altLang="en-US" sz="1400"/>
              <a:t>Asimismo es utilizable por negociaciones estancados.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1" name="Rectangle 3"/>
          <p:cNvSpPr>
            <a:spLocks noGrp="1" noChangeArrowheads="1"/>
          </p:cNvSpPr>
          <p:nvPr>
            <p:ph type="body" idx="4294967295"/>
          </p:nvPr>
        </p:nvSpPr>
        <p:spPr bwMode="auto">
          <a:xfrm>
            <a:off x="457200" y="2798763"/>
            <a:ext cx="8229600" cy="365442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271463" indent="-271463">
              <a:lnSpc>
                <a:spcPct val="80000"/>
              </a:lnSpc>
              <a:buFontTx/>
              <a:buNone/>
            </a:pPr>
            <a:r>
              <a:rPr lang="es-ES_tradnl" altLang="en-US" sz="1400"/>
              <a:t>En qué </a:t>
            </a:r>
            <a:r>
              <a:rPr lang="es-ES_tradnl" altLang="en-US" sz="1400" b="1"/>
              <a:t>ambiente</a:t>
            </a:r>
            <a:r>
              <a:rPr lang="es-ES_tradnl" altLang="en-US" sz="1400"/>
              <a:t> quieres realizar tu objetivo?</a:t>
            </a:r>
            <a:endParaRPr lang="de-DE" altLang="en-US" sz="1400"/>
          </a:p>
          <a:p>
            <a:pPr marL="271463" indent="-271463">
              <a:lnSpc>
                <a:spcPct val="90000"/>
              </a:lnSpc>
              <a:spcBef>
                <a:spcPct val="30000"/>
              </a:spcBef>
              <a:buFontTx/>
              <a:buAutoNum type="arabicPeriod"/>
            </a:pPr>
            <a:r>
              <a:rPr lang="es-ES_tradnl" altLang="en-US" sz="1400"/>
              <a:t>Cómo te </a:t>
            </a:r>
            <a:r>
              <a:rPr lang="es-ES_tradnl" altLang="en-US" sz="1400" b="1"/>
              <a:t>comportas</a:t>
            </a:r>
            <a:r>
              <a:rPr lang="es-ES_tradnl" altLang="en-US" sz="1400"/>
              <a:t>?</a:t>
            </a:r>
            <a:endParaRPr lang="de-DE" altLang="en-US" sz="1400"/>
          </a:p>
          <a:p>
            <a:pPr marL="271463" indent="-271463">
              <a:lnSpc>
                <a:spcPct val="90000"/>
              </a:lnSpc>
              <a:spcBef>
                <a:spcPct val="30000"/>
              </a:spcBef>
              <a:buFontTx/>
              <a:buAutoNum type="arabicPeriod"/>
            </a:pPr>
            <a:r>
              <a:rPr lang="es-ES_tradnl" altLang="en-US" sz="1400"/>
              <a:t>Cuales </a:t>
            </a:r>
            <a:r>
              <a:rPr lang="es-ES_tradnl" altLang="en-US" sz="1400" b="1"/>
              <a:t>habilidades</a:t>
            </a:r>
            <a:r>
              <a:rPr lang="es-ES_tradnl" altLang="en-US" sz="1400"/>
              <a:t> empleas?</a:t>
            </a:r>
            <a:endParaRPr lang="de-DE" altLang="en-US" sz="1400"/>
          </a:p>
          <a:p>
            <a:pPr marL="271463" indent="-271463">
              <a:lnSpc>
                <a:spcPct val="90000"/>
              </a:lnSpc>
              <a:spcBef>
                <a:spcPct val="30000"/>
              </a:spcBef>
              <a:buFontTx/>
              <a:buAutoNum type="arabicPeriod"/>
            </a:pPr>
            <a:r>
              <a:rPr lang="es-ES_tradnl" altLang="en-US" sz="1400"/>
              <a:t>Cuales </a:t>
            </a:r>
            <a:r>
              <a:rPr lang="es-ES_tradnl" altLang="en-US" sz="1400" b="1"/>
              <a:t>valores &amp; convencimientos</a:t>
            </a:r>
            <a:r>
              <a:rPr lang="es-ES_tradnl" altLang="en-US" sz="1400"/>
              <a:t> vives en esto?</a:t>
            </a:r>
            <a:endParaRPr lang="de-DE" altLang="en-US" sz="1400"/>
          </a:p>
          <a:p>
            <a:pPr marL="271463" indent="-271463">
              <a:lnSpc>
                <a:spcPct val="90000"/>
              </a:lnSpc>
              <a:spcBef>
                <a:spcPct val="30000"/>
              </a:spcBef>
              <a:buFontTx/>
              <a:buAutoNum type="arabicPeriod"/>
            </a:pPr>
            <a:r>
              <a:rPr lang="es-ES_tradnl" altLang="en-US" sz="1400"/>
              <a:t>De qué manera de la identidad vives?</a:t>
            </a:r>
            <a:endParaRPr lang="de-DE" altLang="en-US" sz="1400"/>
          </a:p>
          <a:p>
            <a:pPr marL="271463" indent="-271463">
              <a:lnSpc>
                <a:spcPct val="90000"/>
              </a:lnSpc>
              <a:spcBef>
                <a:spcPct val="30000"/>
              </a:spcBef>
              <a:buFontTx/>
              <a:buAutoNum type="arabicPeriod"/>
            </a:pPr>
            <a:r>
              <a:rPr lang="es-ES_tradnl" altLang="en-US" sz="1400"/>
              <a:t>Levanta la mirada a la izquierda. Imagínate el </a:t>
            </a:r>
            <a:r>
              <a:rPr lang="es-ES_tradnl" altLang="en-US" sz="1400" b="1"/>
              <a:t>universo</a:t>
            </a:r>
            <a:r>
              <a:rPr lang="es-ES_tradnl" altLang="en-US" sz="1400"/>
              <a:t> allí (tomate el tiempo necesario). Ahora ven dos pasos hacia la izquierda y al frente. Voltea adentro. Convierte al universo. Vete desde el universo. Chanta una recomendación a tú mismo. Envía este recomendación al nivel de la identidad. Ven atrás al nivel de la identidad y acoge la recomendación.</a:t>
            </a:r>
            <a:endParaRPr lang="de-DE" altLang="en-US" sz="1400"/>
          </a:p>
          <a:p>
            <a:pPr marL="271463" indent="-271463">
              <a:lnSpc>
                <a:spcPct val="90000"/>
              </a:lnSpc>
              <a:spcBef>
                <a:spcPct val="30000"/>
              </a:spcBef>
              <a:buFontTx/>
              <a:buAutoNum type="arabicPeriod"/>
            </a:pPr>
            <a:r>
              <a:rPr lang="es-ES_tradnl" altLang="en-US" sz="1400"/>
              <a:t>Levanta la mirada a la derecha. Imagínate un </a:t>
            </a:r>
            <a:r>
              <a:rPr lang="es-ES_tradnl" altLang="en-US" sz="1400" b="1"/>
              <a:t>símbolo</a:t>
            </a:r>
            <a:r>
              <a:rPr lang="es-ES_tradnl" altLang="en-US" sz="1400"/>
              <a:t>. Ven dos pasos hacia la derecha y al frente. ..Después hazlo como con el universo: voltear adentro, explorar, enviar la recomendación y atrás/detrás por acoger la identidad.</a:t>
            </a:r>
            <a:endParaRPr lang="de-DE" altLang="en-US" sz="1400"/>
          </a:p>
          <a:p>
            <a:pPr marL="271463" indent="-271463">
              <a:lnSpc>
                <a:spcPct val="90000"/>
              </a:lnSpc>
              <a:spcBef>
                <a:spcPct val="30000"/>
              </a:spcBef>
              <a:buFontTx/>
              <a:buAutoNum type="arabicPeriod"/>
            </a:pPr>
            <a:r>
              <a:rPr lang="es-ES_tradnl" altLang="en-US" sz="1400"/>
              <a:t>Con este energía nueva das todos los pasos atrás/detrás a convencimientos&amp; valores, habilidades, comportamiento y ambiente. Así experimentas como la recomendación se repercute respectivamente. </a:t>
            </a:r>
            <a:endParaRPr lang="de-DE" altLang="en-US" sz="1400"/>
          </a:p>
        </p:txBody>
      </p:sp>
      <p:sp>
        <p:nvSpPr>
          <p:cNvPr id="467972" name="Rectangle 4"/>
          <p:cNvSpPr>
            <a:spLocks noChangeArrowheads="1"/>
          </p:cNvSpPr>
          <p:nvPr/>
        </p:nvSpPr>
        <p:spPr bwMode="auto">
          <a:xfrm>
            <a:off x="457200" y="1079500"/>
            <a:ext cx="8229600" cy="167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_tradnl" altLang="en-US" sz="2400">
                <a:solidFill>
                  <a:srgbClr val="990033"/>
                </a:solidFill>
              </a:rPr>
              <a:t>I 4: Niveles lógicos</a:t>
            </a:r>
          </a:p>
          <a:p>
            <a:r>
              <a:rPr lang="es-ES_tradnl" altLang="en-US" sz="1600" b="0"/>
              <a:t>Puedes intensificar la fuerza de los objetivos con los niveles lógicos ampliados. La ampliación con el universo y un símbolo activa más creatividad. En la forma inicial de Robert Dilts hay solo el nivel de la visión. Entonces no hay el universo ni símbolo.</a:t>
            </a:r>
          </a:p>
          <a:p>
            <a:endParaRPr lang="es-ES_tradnl" altLang="en-US" sz="1600"/>
          </a:p>
          <a:p>
            <a:r>
              <a:rPr lang="es-ES_tradnl" altLang="en-US" sz="1600" u="sng"/>
              <a:t>Orden de los pasos</a:t>
            </a:r>
            <a:r>
              <a:rPr lang="es-ES_tradnl" altLang="en-US" sz="1600" b="0"/>
              <a:t> (por esta intervención de PNL das cada vez un paso en verdad)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5" name="Rectangle 3"/>
          <p:cNvSpPr>
            <a:spLocks noGrp="1" noChangeArrowheads="1"/>
          </p:cNvSpPr>
          <p:nvPr>
            <p:ph type="body" idx="4294967295"/>
          </p:nvPr>
        </p:nvSpPr>
        <p:spPr bwMode="auto">
          <a:xfrm>
            <a:off x="457200" y="2781300"/>
            <a:ext cx="8229600" cy="360045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04800" indent="-304800">
              <a:lnSpc>
                <a:spcPct val="80000"/>
              </a:lnSpc>
              <a:buFontTx/>
              <a:buNone/>
              <a:tabLst>
                <a:tab pos="354013" algn="l"/>
              </a:tabLst>
            </a:pPr>
            <a:r>
              <a:rPr lang="es-ES_tradnl" altLang="en-US" sz="1600" b="1" u="sng"/>
              <a:t>Orden de los pasos:</a:t>
            </a:r>
          </a:p>
          <a:p>
            <a:pPr marL="304800" indent="-304800">
              <a:spcBef>
                <a:spcPct val="40000"/>
              </a:spcBef>
              <a:buFontTx/>
              <a:buAutoNum type="arabicPeriod"/>
              <a:tabLst>
                <a:tab pos="354013" algn="l"/>
              </a:tabLst>
            </a:pPr>
            <a:r>
              <a:rPr lang="es-ES_tradnl" altLang="en-US" sz="1600"/>
              <a:t>Utiliza un objetivo SMARTe por la formulación de tu objetivo del camino (v. I2).</a:t>
            </a:r>
            <a:endParaRPr lang="de-DE" altLang="en-US" sz="1600"/>
          </a:p>
          <a:p>
            <a:pPr marL="304800" indent="-304800">
              <a:spcBef>
                <a:spcPct val="40000"/>
              </a:spcBef>
              <a:buFontTx/>
              <a:buAutoNum type="arabicPeriod"/>
              <a:tabLst>
                <a:tab pos="354013" algn="l"/>
              </a:tabLst>
            </a:pPr>
            <a:r>
              <a:rPr lang="es-ES_tradnl" altLang="en-US" sz="1600"/>
              <a:t>Imagínate que puedas/ podrías verte/te verías en unos metros de distancia como te desarrollas tu habilidades que te llevan a tu objetivos. En qué ambiente te ves? Qué situaciones causan el desarrollo de estos bríos/fuerzas? Cuáles valores y cuáles convencimientos vives en esto?</a:t>
            </a:r>
            <a:endParaRPr lang="de-DE" altLang="en-US" sz="1600"/>
          </a:p>
          <a:p>
            <a:pPr marL="304800" indent="-304800">
              <a:spcBef>
                <a:spcPct val="40000"/>
              </a:spcBef>
              <a:buFontTx/>
              <a:buAutoNum type="arabicPeriod"/>
              <a:tabLst>
                <a:tab pos="354013" algn="l"/>
              </a:tabLst>
            </a:pPr>
            <a:r>
              <a:rPr lang="es-ES_tradnl" altLang="en-US" sz="1600"/>
              <a:t>Intensifica esta idea con VAKOG (v. H6). Esta manera disociada de la idea activa la motivación.</a:t>
            </a:r>
            <a:endParaRPr lang="de-DE" altLang="en-US" sz="1600"/>
          </a:p>
          <a:p>
            <a:pPr marL="304800" indent="-304800">
              <a:spcBef>
                <a:spcPct val="40000"/>
              </a:spcBef>
              <a:buFontTx/>
              <a:buAutoNum type="arabicPeriod"/>
              <a:tabLst>
                <a:tab pos="354013" algn="l"/>
              </a:tabLst>
            </a:pPr>
            <a:r>
              <a:rPr lang="es-ES_tradnl" altLang="en-US" sz="1600"/>
              <a:t>Después entra en esta idea. Experimentalo y disfrutalo intensamente. Esta manera asociada aumenta la seguridad que estas en condiciones de hacerlo.</a:t>
            </a:r>
            <a:endParaRPr lang="de-DE" altLang="en-US" sz="1600"/>
          </a:p>
          <a:p>
            <a:pPr marL="304800" indent="-304800">
              <a:spcBef>
                <a:spcPct val="40000"/>
              </a:spcBef>
              <a:buFontTx/>
              <a:buAutoNum type="arabicPeriod"/>
              <a:tabLst>
                <a:tab pos="354013" algn="l"/>
              </a:tabLst>
            </a:pPr>
            <a:r>
              <a:rPr lang="es-ES_tradnl" altLang="en-US" sz="1600"/>
              <a:t>Se siente bien? Hay incongruencias (v. c10)? Si hay algo que tienes que modificar, ven atrás a 1., cambia adecuadamente tu formulación del objetivo y rehaz todo.</a:t>
            </a:r>
            <a:endParaRPr lang="de-DE" altLang="en-US" sz="1600"/>
          </a:p>
        </p:txBody>
      </p:sp>
      <p:sp>
        <p:nvSpPr>
          <p:cNvPr id="468996" name="Rectangle 4"/>
          <p:cNvSpPr>
            <a:spLocks noChangeArrowheads="1"/>
          </p:cNvSpPr>
          <p:nvPr/>
        </p:nvSpPr>
        <p:spPr bwMode="auto">
          <a:xfrm>
            <a:off x="457200" y="1341438"/>
            <a:ext cx="8229600" cy="1281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_tradnl" altLang="en-US" sz="2400">
                <a:solidFill>
                  <a:srgbClr val="990033"/>
                </a:solidFill>
              </a:rPr>
              <a:t>I 5: New Behavior Generator</a:t>
            </a:r>
          </a:p>
          <a:p>
            <a:r>
              <a:rPr lang="es-ES_tradnl" altLang="en-US" b="0"/>
              <a:t>En principio</a:t>
            </a:r>
            <a:r>
              <a:rPr lang="es-ES_tradnl" altLang="en-US"/>
              <a:t> </a:t>
            </a:r>
            <a:r>
              <a:rPr lang="es-ES_tradnl" altLang="en-US" b="0"/>
              <a:t>NBG es un generador por estados nuevos</a:t>
            </a:r>
            <a:r>
              <a:rPr lang="es-ES_tradnl" altLang="en-US"/>
              <a:t> </a:t>
            </a:r>
            <a:r>
              <a:rPr lang="es-ES_tradnl" altLang="en-US" b="0"/>
              <a:t>– provoca un estado nuevo que posibilita comportamiento nuevo. Muchas habilidades de PNL  están incluido en esta intervención de PNL.</a:t>
            </a:r>
            <a:endParaRPr lang="de-DE" altLang="en-US"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9" name="Rectangle 3"/>
          <p:cNvSpPr>
            <a:spLocks noGrp="1" noChangeArrowheads="1"/>
          </p:cNvSpPr>
          <p:nvPr>
            <p:ph type="body" idx="4294967295"/>
          </p:nvPr>
        </p:nvSpPr>
        <p:spPr bwMode="auto">
          <a:xfrm>
            <a:off x="457200" y="3141663"/>
            <a:ext cx="8229600" cy="324008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81000" indent="-381000">
              <a:lnSpc>
                <a:spcPct val="85000"/>
              </a:lnSpc>
              <a:spcBef>
                <a:spcPct val="30000"/>
              </a:spcBef>
              <a:buFontTx/>
              <a:buNone/>
              <a:tabLst>
                <a:tab pos="265113" algn="l"/>
              </a:tabLst>
            </a:pPr>
            <a:r>
              <a:rPr lang="es-ES_tradnl" altLang="en-US" sz="2000" b="1" u="sng"/>
              <a:t>Orden de los pasos:</a:t>
            </a:r>
            <a:r>
              <a:rPr lang="es-ES_tradnl" altLang="en-US" sz="2000"/>
              <a:t> </a:t>
            </a:r>
          </a:p>
          <a:p>
            <a:pPr marL="381000" indent="-381000">
              <a:lnSpc>
                <a:spcPct val="95000"/>
              </a:lnSpc>
              <a:spcBef>
                <a:spcPct val="30000"/>
              </a:spcBef>
              <a:buFontTx/>
              <a:buAutoNum type="arabicPeriod"/>
              <a:tabLst>
                <a:tab pos="265113" algn="l"/>
              </a:tabLst>
            </a:pPr>
            <a:r>
              <a:rPr lang="es-ES_tradnl" altLang="en-US" sz="2000"/>
              <a:t>Dirige a la conversación así que tu interlocutor dice que la persona (de quien ha quejado) </a:t>
            </a:r>
            <a:r>
              <a:rPr lang="es-ES_tradnl" altLang="en-US" sz="2000" b="1"/>
              <a:t>reacciona</a:t>
            </a:r>
            <a:r>
              <a:rPr lang="es-ES_tradnl" altLang="en-US" sz="2000"/>
              <a:t> incorrectamente.</a:t>
            </a:r>
          </a:p>
          <a:p>
            <a:pPr marL="381000" indent="-381000">
              <a:lnSpc>
                <a:spcPct val="95000"/>
              </a:lnSpc>
              <a:spcBef>
                <a:spcPct val="30000"/>
              </a:spcBef>
              <a:buFontTx/>
              <a:buAutoNum type="arabicPeriod"/>
              <a:tabLst>
                <a:tab pos="265113" algn="l"/>
              </a:tabLst>
            </a:pPr>
            <a:r>
              <a:rPr lang="es-ES_tradnl" altLang="en-US" sz="2000"/>
              <a:t>Después preguntas: “</a:t>
            </a:r>
            <a:r>
              <a:rPr lang="es-ES_tradnl" altLang="en-US" sz="2000" i="1"/>
              <a:t>Qué reacción quisiera desear?”</a:t>
            </a:r>
          </a:p>
          <a:p>
            <a:pPr marL="381000" indent="-381000">
              <a:lnSpc>
                <a:spcPct val="95000"/>
              </a:lnSpc>
              <a:spcBef>
                <a:spcPct val="30000"/>
              </a:spcBef>
              <a:buFontTx/>
              <a:buAutoNum type="arabicPeriod"/>
              <a:tabLst>
                <a:tab pos="265113" algn="l"/>
              </a:tabLst>
            </a:pPr>
            <a:r>
              <a:rPr lang="es-ES_tradnl" altLang="en-US" sz="2000"/>
              <a:t>Utiliza Backtrack (v. H2) y entonces preguntas: </a:t>
            </a:r>
            <a:r>
              <a:rPr lang="es-ES_tradnl" altLang="en-US" sz="2000" i="1"/>
              <a:t>“Cómo deberías comportarse para provocar la reacción deseada?</a:t>
            </a:r>
            <a:r>
              <a:rPr lang="es-ES_tradnl" altLang="en-US" sz="2000"/>
              <a:t>” </a:t>
            </a:r>
          </a:p>
          <a:p>
            <a:pPr marL="381000" indent="-381000">
              <a:lnSpc>
                <a:spcPct val="95000"/>
              </a:lnSpc>
              <a:spcBef>
                <a:spcPct val="30000"/>
              </a:spcBef>
              <a:buFontTx/>
              <a:buAutoNum type="arabicPeriod"/>
              <a:tabLst>
                <a:tab pos="265113" algn="l"/>
              </a:tabLst>
            </a:pPr>
            <a:r>
              <a:rPr lang="es-ES_tradnl" altLang="en-US" sz="2000"/>
              <a:t>Ahora puedes repasar mentalmente el comportamiento nuevo y ensayarlo en un juego de roles. (profundizado son NBG, v. I5, y 1.2.3.posición, v. I1, por el objetivo).</a:t>
            </a:r>
            <a:endParaRPr lang="de-DE" altLang="en-US" sz="2000"/>
          </a:p>
        </p:txBody>
      </p:sp>
      <p:sp>
        <p:nvSpPr>
          <p:cNvPr id="470020" name="Rectangle 4"/>
          <p:cNvSpPr>
            <a:spLocks noChangeArrowheads="1"/>
          </p:cNvSpPr>
          <p:nvPr/>
        </p:nvSpPr>
        <p:spPr bwMode="auto">
          <a:xfrm>
            <a:off x="457200" y="1341438"/>
            <a:ext cx="8229600" cy="1652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6: Lo estaba la intención de tu comunicación?</a:t>
            </a:r>
          </a:p>
          <a:p>
            <a:pPr>
              <a:lnSpc>
                <a:spcPct val="85000"/>
              </a:lnSpc>
              <a:spcBef>
                <a:spcPct val="30000"/>
              </a:spcBef>
            </a:pPr>
            <a:r>
              <a:rPr lang="es-ES_tradnl" altLang="en-US" b="0"/>
              <a:t>Eso es una intervención de asesoramiento ó coaching, si tu interlocutor se queja de alguien que se comporta incorrectamente a él. Con PNL estas capaz de actuar ahora mismo si tu interlocutor reacciona diferente de tu expectativas (como tu quieres): Cambie tu comportamiento hasta la reacción va al la dirección deseada.</a:t>
            </a:r>
            <a:endParaRPr lang="de-DE" altLang="en-US"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3" name="Rectangle 3"/>
          <p:cNvSpPr>
            <a:spLocks noGrp="1" noChangeArrowheads="1"/>
          </p:cNvSpPr>
          <p:nvPr>
            <p:ph type="body" idx="4294967295"/>
          </p:nvPr>
        </p:nvSpPr>
        <p:spPr bwMode="auto">
          <a:xfrm>
            <a:off x="457200" y="2924175"/>
            <a:ext cx="8229600" cy="34575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04800" indent="-304800">
              <a:lnSpc>
                <a:spcPct val="80000"/>
              </a:lnSpc>
              <a:spcBef>
                <a:spcPct val="30000"/>
              </a:spcBef>
              <a:buFontTx/>
              <a:buNone/>
              <a:tabLst>
                <a:tab pos="265113" algn="l"/>
              </a:tabLst>
            </a:pPr>
            <a:r>
              <a:rPr lang="es-ES_tradnl" altLang="en-US" sz="1600" b="1" u="sng"/>
              <a:t>Orden de los pasos:</a:t>
            </a:r>
            <a:endParaRPr lang="de-DE" altLang="en-US" sz="1600" u="sng"/>
          </a:p>
          <a:p>
            <a:pPr marL="304800" indent="-304800">
              <a:lnSpc>
                <a:spcPct val="90000"/>
              </a:lnSpc>
              <a:spcBef>
                <a:spcPct val="35000"/>
              </a:spcBef>
              <a:buFontTx/>
              <a:buAutoNum type="arabicPeriod"/>
              <a:tabLst>
                <a:tab pos="265113" algn="l"/>
              </a:tabLst>
            </a:pPr>
            <a:r>
              <a:rPr lang="es-ES_tradnl" altLang="en-US" sz="1600"/>
              <a:t>Gana tiempo la parte 1: Primero di solamente dos palabras, por ejemplo </a:t>
            </a:r>
            <a:r>
              <a:rPr lang="es-ES_tradnl" altLang="en-US" sz="1600" i="1"/>
              <a:t>„ Ya.” o „Ay, Jesús.” </a:t>
            </a:r>
            <a:r>
              <a:rPr lang="es-ES_tradnl" altLang="en-US" sz="1600"/>
              <a:t>o </a:t>
            </a:r>
            <a:r>
              <a:rPr lang="es-ES_tradnl" altLang="en-US" sz="1600" i="1"/>
              <a:t>„hombre.”. </a:t>
            </a:r>
            <a:r>
              <a:rPr lang="es-ES_tradnl" altLang="en-US" sz="1600"/>
              <a:t>Lo date tiempo para pensar. Apártate un poco al lado para que la energía de la arremetida puede pasar. </a:t>
            </a:r>
            <a:endParaRPr lang="de-DE" altLang="en-US" sz="1600"/>
          </a:p>
          <a:p>
            <a:pPr marL="304800" indent="-304800">
              <a:lnSpc>
                <a:spcPct val="90000"/>
              </a:lnSpc>
              <a:spcBef>
                <a:spcPct val="35000"/>
              </a:spcBef>
              <a:buFontTx/>
              <a:buAutoNum type="arabicPeriod"/>
              <a:tabLst>
                <a:tab pos="265113" algn="l"/>
              </a:tabLst>
            </a:pPr>
            <a:r>
              <a:rPr lang="es-ES_tradnl" altLang="en-US" sz="1600"/>
              <a:t>La parte 2: Utiliza la manera de preguntas del Backtrack como: </a:t>
            </a:r>
            <a:r>
              <a:rPr lang="es-ES_tradnl" altLang="en-US" sz="1600" i="1"/>
              <a:t>„He entendido bien que piensas que...”.</a:t>
            </a:r>
            <a:r>
              <a:rPr lang="es-ES_tradnl" altLang="en-US" sz="1600"/>
              <a:t> A veces todo se aclara así.</a:t>
            </a:r>
            <a:endParaRPr lang="de-DE" altLang="en-US" sz="1600"/>
          </a:p>
          <a:p>
            <a:pPr marL="304800" indent="-304800">
              <a:lnSpc>
                <a:spcPct val="90000"/>
              </a:lnSpc>
              <a:spcBef>
                <a:spcPct val="35000"/>
              </a:spcBef>
              <a:buFontTx/>
              <a:buAutoNum type="arabicPeriod"/>
              <a:tabLst>
                <a:tab pos="265113" algn="l"/>
              </a:tabLst>
            </a:pPr>
            <a:r>
              <a:rPr lang="es-ES_tradnl" altLang="en-US" sz="1600"/>
              <a:t>La parte 3: Valora tu crítico. Por ejemplo así:</a:t>
            </a:r>
            <a:r>
              <a:rPr lang="es-ES_tradnl" altLang="en-US" sz="1600" i="1"/>
              <a:t> „Gracias, que reaccionas tan abiertamente y directamente</a:t>
            </a:r>
            <a:r>
              <a:rPr lang="es-ES_tradnl" altLang="en-US" sz="1600"/>
              <a:t> </a:t>
            </a:r>
            <a:r>
              <a:rPr lang="es-ES_tradnl" altLang="en-US" sz="1600" i="1"/>
              <a:t>a esto. Estas evidentemente interesada en una solución.”</a:t>
            </a:r>
            <a:endParaRPr lang="de-DE" altLang="en-US" sz="1600"/>
          </a:p>
          <a:p>
            <a:pPr marL="304800" indent="-304800">
              <a:lnSpc>
                <a:spcPct val="90000"/>
              </a:lnSpc>
              <a:spcBef>
                <a:spcPct val="35000"/>
              </a:spcBef>
              <a:buFontTx/>
              <a:buAutoNum type="arabicPeriod"/>
              <a:tabLst>
                <a:tab pos="265113" algn="l"/>
              </a:tabLst>
            </a:pPr>
            <a:r>
              <a:rPr lang="es-ES_tradnl" altLang="en-US" sz="1600"/>
              <a:t>La parte 4: Perdonarse sin perdonarse, por ejemplo así: </a:t>
            </a:r>
            <a:r>
              <a:rPr lang="es-ES_tradnl" altLang="en-US" sz="1600" i="1"/>
              <a:t>„Lo siento si yo te...así”.</a:t>
            </a:r>
            <a:r>
              <a:rPr lang="es-ES_tradnl" altLang="en-US" sz="1600"/>
              <a:t> Lo placa a muchas atacadores aunque no confieses nada.</a:t>
            </a:r>
            <a:endParaRPr lang="de-DE" altLang="en-US" sz="1600"/>
          </a:p>
          <a:p>
            <a:pPr marL="304800" indent="-304800">
              <a:lnSpc>
                <a:spcPct val="90000"/>
              </a:lnSpc>
              <a:spcBef>
                <a:spcPct val="35000"/>
              </a:spcBef>
              <a:buFontTx/>
              <a:buAutoNum type="arabicPeriod"/>
              <a:tabLst>
                <a:tab pos="265113" algn="l"/>
              </a:tabLst>
            </a:pPr>
            <a:r>
              <a:rPr lang="es-ES_tradnl" altLang="en-US" sz="1600"/>
              <a:t>A partir de ahora has ganado bastante tiempo. Puedes tomar la ofensiva si quieres, por ejemplo así: </a:t>
            </a:r>
            <a:r>
              <a:rPr lang="es-ES_tradnl" altLang="en-US" sz="1600" i="1"/>
              <a:t>„Entiendo, tienes tu opinión.” </a:t>
            </a:r>
            <a:r>
              <a:rPr lang="es-ES_tradnl" altLang="en-US" sz="1600"/>
              <a:t>o </a:t>
            </a:r>
            <a:r>
              <a:rPr lang="es-ES_tradnl" altLang="en-US" sz="1600" i="1"/>
              <a:t>„Qué pides a mi exactamente?”</a:t>
            </a:r>
            <a:endParaRPr lang="de-DE" altLang="en-US" sz="1600" i="1"/>
          </a:p>
        </p:txBody>
      </p:sp>
      <p:sp>
        <p:nvSpPr>
          <p:cNvPr id="471044" name="Rectangle 4"/>
          <p:cNvSpPr>
            <a:spLocks noChangeArrowheads="1"/>
          </p:cNvSpPr>
          <p:nvPr/>
        </p:nvSpPr>
        <p:spPr bwMode="auto">
          <a:xfrm>
            <a:off x="457200" y="1341438"/>
            <a:ext cx="8229600" cy="141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7: Trato con crítica injustificado</a:t>
            </a:r>
          </a:p>
          <a:p>
            <a:pPr>
              <a:lnSpc>
                <a:spcPct val="85000"/>
              </a:lnSpc>
              <a:spcBef>
                <a:spcPct val="30000"/>
              </a:spcBef>
            </a:pPr>
            <a:r>
              <a:rPr lang="es-ES_tradnl" altLang="en-US" b="0"/>
              <a:t>Entre estímulo y reacción existe un espacio. Con PNL puedes ampliarle. La intervención de PNL siguiente puede implementar, si una persona te critica injustificadamente. Si critica justificadamente, perdonate y busca objetivamente a una corrección con tu interlocutor.</a:t>
            </a:r>
            <a:endParaRPr lang="de-DE" altLang="en-US"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7" name="Rectangle 3"/>
          <p:cNvSpPr>
            <a:spLocks noGrp="1" noChangeArrowheads="1"/>
          </p:cNvSpPr>
          <p:nvPr>
            <p:ph type="body" idx="4294967295"/>
          </p:nvPr>
        </p:nvSpPr>
        <p:spPr bwMode="auto">
          <a:xfrm>
            <a:off x="457200" y="2133600"/>
            <a:ext cx="8229600" cy="424815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177800" indent="-177800">
              <a:lnSpc>
                <a:spcPct val="70000"/>
              </a:lnSpc>
              <a:spcBef>
                <a:spcPct val="15000"/>
              </a:spcBef>
              <a:buFontTx/>
              <a:buNone/>
              <a:tabLst>
                <a:tab pos="265113" algn="l"/>
              </a:tabLst>
            </a:pPr>
            <a:r>
              <a:rPr lang="es-ES_tradnl" altLang="en-US" sz="1400" b="1" u="sng"/>
              <a:t>Orden de los pasos:</a:t>
            </a:r>
          </a:p>
          <a:p>
            <a:pPr marL="177800" indent="-177800">
              <a:lnSpc>
                <a:spcPct val="80000"/>
              </a:lnSpc>
              <a:spcBef>
                <a:spcPct val="50000"/>
              </a:spcBef>
              <a:buFontTx/>
              <a:buAutoNum type="arabicPeriod"/>
              <a:tabLst>
                <a:tab pos="265113" algn="l"/>
              </a:tabLst>
            </a:pPr>
            <a:r>
              <a:rPr lang="es-ES_tradnl" altLang="en-US" sz="1600"/>
              <a:t>Recuerda te a una situación de tu vida, en que te sentía muy excelente, muy confortable, en flow, estando en síntonia contigo,…</a:t>
            </a:r>
          </a:p>
          <a:p>
            <a:pPr marL="177800" indent="-177800">
              <a:lnSpc>
                <a:spcPct val="80000"/>
              </a:lnSpc>
              <a:spcBef>
                <a:spcPct val="25000"/>
              </a:spcBef>
              <a:buFontTx/>
              <a:buAutoNum type="arabicPeriod"/>
              <a:tabLst>
                <a:tab pos="265113" algn="l"/>
              </a:tabLst>
            </a:pPr>
            <a:r>
              <a:rPr lang="es-ES_tradnl" altLang="en-US" sz="1600"/>
              <a:t>Adicional recuerda detalles emocionales tan intensivamente como posible.</a:t>
            </a:r>
          </a:p>
          <a:p>
            <a:pPr marL="177800" indent="-177800">
              <a:lnSpc>
                <a:spcPct val="80000"/>
              </a:lnSpc>
              <a:spcBef>
                <a:spcPct val="25000"/>
              </a:spcBef>
              <a:buFontTx/>
              <a:buAutoNum type="arabicPeriod"/>
              <a:tabLst>
                <a:tab pos="265113" algn="l"/>
              </a:tabLst>
            </a:pPr>
            <a:r>
              <a:rPr lang="es-ES_tradnl" altLang="en-US" sz="1600"/>
              <a:t>Si verías un circulo de energía 2 ó 3 metros adelante, que expresa exactamente tu estado de ánimo, qué color tendría el circulo? Qué sonido tendría? Qué tipo de energía puedes ver allí?</a:t>
            </a:r>
          </a:p>
          <a:p>
            <a:pPr marL="177800" indent="-177800">
              <a:lnSpc>
                <a:spcPct val="80000"/>
              </a:lnSpc>
              <a:spcBef>
                <a:spcPct val="25000"/>
              </a:spcBef>
              <a:buFontTx/>
              <a:buAutoNum type="arabicPeriod"/>
              <a:tabLst>
                <a:tab pos="265113" algn="l"/>
              </a:tabLst>
            </a:pPr>
            <a:r>
              <a:rPr lang="es-ES_tradnl" altLang="en-US" sz="1600"/>
              <a:t>Haz lo con por lo menos 2 estados más con muchos recursos del pasado y intensiva el circulo de energía en adelante.</a:t>
            </a:r>
          </a:p>
          <a:p>
            <a:pPr marL="177800" indent="-177800">
              <a:lnSpc>
                <a:spcPct val="80000"/>
              </a:lnSpc>
              <a:spcBef>
                <a:spcPct val="25000"/>
              </a:spcBef>
              <a:buFontTx/>
              <a:buAutoNum type="arabicPeriod"/>
              <a:tabLst>
                <a:tab pos="265113" algn="l"/>
              </a:tabLst>
            </a:pPr>
            <a:r>
              <a:rPr lang="es-ES_tradnl" altLang="en-US" sz="1600"/>
              <a:t>Cuando el circulo de energía está muy intensivo, ve con unos pasos a este circulo de energía y disfruta le. Deja la energía intensifica su mismo en adelante.</a:t>
            </a:r>
          </a:p>
          <a:p>
            <a:pPr marL="177800" indent="-177800">
              <a:lnSpc>
                <a:spcPct val="80000"/>
              </a:lnSpc>
              <a:spcBef>
                <a:spcPct val="25000"/>
              </a:spcBef>
              <a:buFontTx/>
              <a:buAutoNum type="arabicPeriod"/>
              <a:tabLst>
                <a:tab pos="265113" algn="l"/>
              </a:tabLst>
            </a:pPr>
            <a:r>
              <a:rPr lang="es-ES_tradnl" altLang="en-US" sz="1600"/>
              <a:t>Ve unas veces adentro y fuera del circulo. Mira el circulo de fuera y experimenta le de interior. Es tu circulo de tu excelencia personal.</a:t>
            </a:r>
          </a:p>
          <a:p>
            <a:pPr marL="177800" indent="-177800">
              <a:lnSpc>
                <a:spcPct val="80000"/>
              </a:lnSpc>
              <a:spcBef>
                <a:spcPct val="25000"/>
              </a:spcBef>
              <a:buFontTx/>
              <a:buAutoNum type="arabicPeriod"/>
              <a:tabLst>
                <a:tab pos="265113" algn="l"/>
              </a:tabLst>
            </a:pPr>
            <a:r>
              <a:rPr lang="es-ES_tradnl" altLang="en-US" sz="1600"/>
              <a:t>Imagínate en que situación del objetivo futuro utilizarías bien este circulo de energía.</a:t>
            </a:r>
          </a:p>
          <a:p>
            <a:pPr marL="177800" indent="-177800">
              <a:lnSpc>
                <a:spcPct val="80000"/>
              </a:lnSpc>
              <a:spcBef>
                <a:spcPct val="25000"/>
              </a:spcBef>
              <a:buFontTx/>
              <a:buAutoNum type="arabicPeriod"/>
              <a:tabLst>
                <a:tab pos="265113" algn="l"/>
              </a:tabLst>
            </a:pPr>
            <a:r>
              <a:rPr lang="es-ES_tradnl" altLang="en-US" sz="1600"/>
              <a:t>Pone un nombre a este circulo de energía. Asocia el circulo con un movimiento pequeño y acostumbra te a este circulo de energía en próximo tiempo. Practica la producción del circulo siempre de nuevo y entra en el circulo. Entonces puedes utilizarlo también en situaciones difíciles.</a:t>
            </a:r>
            <a:r>
              <a:rPr lang="es-ES_tradnl" altLang="en-US" sz="1400"/>
              <a:t> </a:t>
            </a:r>
            <a:endParaRPr lang="de-DE" altLang="en-US" sz="1400"/>
          </a:p>
        </p:txBody>
      </p:sp>
      <p:sp>
        <p:nvSpPr>
          <p:cNvPr id="472068" name="Rectangle 4"/>
          <p:cNvSpPr>
            <a:spLocks noChangeArrowheads="1"/>
          </p:cNvSpPr>
          <p:nvPr/>
        </p:nvSpPr>
        <p:spPr bwMode="auto">
          <a:xfrm>
            <a:off x="457200" y="1341438"/>
            <a:ext cx="82296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8: Circulo de la excelencia personal</a:t>
            </a:r>
          </a:p>
          <a:p>
            <a:r>
              <a:rPr lang="es-ES_tradnl" altLang="en-US" sz="1600" b="0"/>
              <a:t>Con PNL puedes activar estados con muchos recursos del pasado para el futuro.</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1" name="Rectangle 3"/>
          <p:cNvSpPr>
            <a:spLocks noGrp="1" noChangeArrowheads="1"/>
          </p:cNvSpPr>
          <p:nvPr>
            <p:ph type="body" idx="4294967295"/>
          </p:nvPr>
        </p:nvSpPr>
        <p:spPr bwMode="auto">
          <a:xfrm>
            <a:off x="457200" y="2565400"/>
            <a:ext cx="8229600" cy="3887788"/>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266700" indent="-266700">
              <a:lnSpc>
                <a:spcPct val="80000"/>
              </a:lnSpc>
              <a:buFontTx/>
              <a:buNone/>
              <a:tabLst>
                <a:tab pos="265113" algn="l"/>
              </a:tabLst>
            </a:pPr>
            <a:r>
              <a:rPr lang="es-ES_tradnl" altLang="en-US" sz="1400" b="1" u="sng"/>
              <a:t>Orden de los pasos</a:t>
            </a:r>
            <a:r>
              <a:rPr lang="es-ES_tradnl" altLang="en-US" sz="1400" b="1"/>
              <a:t>: </a:t>
            </a:r>
          </a:p>
          <a:p>
            <a:pPr marL="266700" indent="-266700">
              <a:lnSpc>
                <a:spcPct val="90000"/>
              </a:lnSpc>
              <a:spcBef>
                <a:spcPct val="40000"/>
              </a:spcBef>
              <a:buFontTx/>
              <a:buAutoNum type="arabicPeriod"/>
              <a:tabLst>
                <a:tab pos="265113" algn="l"/>
              </a:tabLst>
            </a:pPr>
            <a:r>
              <a:rPr lang="es-ES_tradnl" altLang="en-US" sz="1400"/>
              <a:t>Buscate un lugar al cuerpo que quieres emplear como „ancladero”.</a:t>
            </a:r>
            <a:endParaRPr lang="de-DE" altLang="en-US" sz="1400"/>
          </a:p>
          <a:p>
            <a:pPr marL="266700" indent="-266700">
              <a:lnSpc>
                <a:spcPct val="90000"/>
              </a:lnSpc>
              <a:spcBef>
                <a:spcPct val="40000"/>
              </a:spcBef>
              <a:buFontTx/>
              <a:buAutoNum type="arabicPeriod"/>
              <a:tabLst>
                <a:tab pos="265113" algn="l"/>
              </a:tabLst>
            </a:pPr>
            <a:r>
              <a:rPr lang="es-ES_tradnl" altLang="en-US" sz="1400"/>
              <a:t>Ahora recuérdate de una vivencia enérgica que has percibido con todos sentidos (v. VAKOG  H6).  </a:t>
            </a:r>
            <a:endParaRPr lang="de-DE" altLang="en-US" sz="1400"/>
          </a:p>
          <a:p>
            <a:pPr marL="266700" indent="-266700">
              <a:lnSpc>
                <a:spcPct val="90000"/>
              </a:lnSpc>
              <a:spcBef>
                <a:spcPct val="40000"/>
              </a:spcBef>
              <a:buFontTx/>
              <a:buAutoNum type="arabicPeriod"/>
              <a:tabLst>
                <a:tab pos="265113" algn="l"/>
              </a:tabLst>
            </a:pPr>
            <a:r>
              <a:rPr lang="es-ES_tradnl" altLang="en-US" sz="1400"/>
              <a:t>En cuanto que las emociones de la vivencia se desarrolle y lo sientas intensivamente, toca el lugar selecto a tu cuerpo.</a:t>
            </a:r>
            <a:endParaRPr lang="de-DE" altLang="en-US" sz="1400"/>
          </a:p>
          <a:p>
            <a:pPr marL="266700" indent="-266700">
              <a:lnSpc>
                <a:spcPct val="90000"/>
              </a:lnSpc>
              <a:spcBef>
                <a:spcPct val="40000"/>
              </a:spcBef>
              <a:buFontTx/>
              <a:buAutoNum type="arabicPeriod"/>
              <a:tabLst>
                <a:tab pos="265113" algn="l"/>
              </a:tabLst>
            </a:pPr>
            <a:r>
              <a:rPr lang="es-ES_tradnl" altLang="en-US" sz="1400"/>
              <a:t>Hazlo con varias memorias enérgicas. </a:t>
            </a:r>
            <a:endParaRPr lang="de-DE" altLang="en-US" sz="1400"/>
          </a:p>
          <a:p>
            <a:pPr marL="266700" indent="-266700">
              <a:lnSpc>
                <a:spcPct val="90000"/>
              </a:lnSpc>
              <a:spcBef>
                <a:spcPct val="40000"/>
              </a:spcBef>
              <a:buFontTx/>
              <a:buAutoNum type="arabicPeriod"/>
              <a:tabLst>
                <a:tab pos="265113" algn="l"/>
              </a:tabLst>
            </a:pPr>
            <a:r>
              <a:rPr lang="es-ES_tradnl" altLang="en-US" sz="1400"/>
              <a:t>En situaciones criticas haces los mismos movimientos por reactivar este estado.</a:t>
            </a:r>
            <a:endParaRPr lang="de-DE" altLang="en-US" sz="1400"/>
          </a:p>
          <a:p>
            <a:pPr marL="266700" indent="-266700">
              <a:lnSpc>
                <a:spcPct val="90000"/>
              </a:lnSpc>
              <a:spcBef>
                <a:spcPct val="80000"/>
              </a:spcBef>
              <a:buFontTx/>
              <a:buNone/>
              <a:tabLst>
                <a:tab pos="265113" algn="l"/>
              </a:tabLst>
            </a:pPr>
            <a:r>
              <a:rPr lang="es-ES_tradnl" altLang="en-US" sz="1400"/>
              <a:t>Timing: Si anclas poco antes del culmen del desarrollo de tu memoria, consigues una dinámica evolutiva.</a:t>
            </a:r>
            <a:endParaRPr lang="es-ES_tradnl" altLang="en-US" sz="1400" b="1"/>
          </a:p>
          <a:p>
            <a:pPr marL="266700" indent="-266700">
              <a:lnSpc>
                <a:spcPct val="90000"/>
              </a:lnSpc>
              <a:spcBef>
                <a:spcPct val="40000"/>
              </a:spcBef>
              <a:buFontTx/>
              <a:buNone/>
              <a:tabLst>
                <a:tab pos="265113" algn="l"/>
              </a:tabLst>
            </a:pPr>
            <a:r>
              <a:rPr lang="es-ES_tradnl" altLang="en-US" sz="1400"/>
              <a:t>Intensidad: Si consideras todo los componentes de VAKOG, aumentas la eficacia.</a:t>
            </a:r>
            <a:endParaRPr lang="es-ES_tradnl" altLang="en-US" sz="1400" b="1"/>
          </a:p>
          <a:p>
            <a:pPr marL="266700" indent="-266700">
              <a:lnSpc>
                <a:spcPct val="90000"/>
              </a:lnSpc>
              <a:spcBef>
                <a:spcPct val="40000"/>
              </a:spcBef>
              <a:buFontTx/>
              <a:buNone/>
              <a:tabLst>
                <a:tab pos="265113" algn="l"/>
              </a:tabLst>
            </a:pPr>
            <a:r>
              <a:rPr lang="es-ES_tradnl" altLang="en-US" sz="1400"/>
              <a:t>Exactitud: Lo mejor produces el ancla exactamente como lo has anclado ( con las mismas movimientos, la misma presión, al mismo lugar,..)</a:t>
            </a:r>
            <a:endParaRPr lang="es-ES_tradnl" altLang="en-US" sz="1400" b="1"/>
          </a:p>
          <a:p>
            <a:pPr marL="266700" indent="-266700">
              <a:lnSpc>
                <a:spcPct val="90000"/>
              </a:lnSpc>
              <a:spcBef>
                <a:spcPct val="40000"/>
              </a:spcBef>
              <a:buFontTx/>
              <a:buNone/>
              <a:tabLst>
                <a:tab pos="265113" algn="l"/>
              </a:tabLst>
            </a:pPr>
            <a:r>
              <a:rPr lang="es-ES_tradnl" altLang="en-US" sz="1400"/>
              <a:t>Unicidad: El lugar donde anclas no debería ocupado considerablemente.</a:t>
            </a:r>
            <a:endParaRPr lang="es-ES_tradnl" altLang="en-US" sz="1400" b="1"/>
          </a:p>
          <a:p>
            <a:pPr marL="266700" indent="-266700">
              <a:lnSpc>
                <a:spcPct val="90000"/>
              </a:lnSpc>
              <a:spcBef>
                <a:spcPct val="40000"/>
              </a:spcBef>
              <a:buFontTx/>
              <a:buNone/>
              <a:tabLst>
                <a:tab pos="265113" algn="l"/>
              </a:tabLst>
            </a:pPr>
            <a:r>
              <a:rPr lang="es-ES_tradnl" altLang="en-US" sz="1400"/>
              <a:t>Pureza: Que piensas durante del fondeo, también anclas. </a:t>
            </a:r>
            <a:endParaRPr lang="de-DE" altLang="en-US" sz="1400"/>
          </a:p>
        </p:txBody>
      </p:sp>
      <p:sp>
        <p:nvSpPr>
          <p:cNvPr id="473093" name="Rectangle 5"/>
          <p:cNvSpPr>
            <a:spLocks noChangeArrowheads="1"/>
          </p:cNvSpPr>
          <p:nvPr/>
        </p:nvSpPr>
        <p:spPr bwMode="auto">
          <a:xfrm>
            <a:off x="457200" y="1341438"/>
            <a:ext cx="8229600" cy="1116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9: La ancla del éxito</a:t>
            </a:r>
          </a:p>
          <a:p>
            <a:pPr>
              <a:lnSpc>
                <a:spcPct val="80000"/>
              </a:lnSpc>
              <a:spcBef>
                <a:spcPct val="20000"/>
              </a:spcBef>
            </a:pPr>
            <a:r>
              <a:rPr lang="es-ES_tradnl" altLang="en-US" b="0"/>
              <a:t>La ancla del éxito es una Staple ancla con que conectamos experiencias positivas del pasado con sitios selectos al cuerpo. Si pones la ancla bien, esta a disposición de ti en situaciones criticas. </a:t>
            </a:r>
            <a:endParaRPr lang="es-ES_tradnl" altLang="en-US" sz="16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ChangeArrowheads="1"/>
          </p:cNvSpPr>
          <p:nvPr/>
        </p:nvSpPr>
        <p:spPr bwMode="auto">
          <a:xfrm>
            <a:off x="457200" y="3517900"/>
            <a:ext cx="8507413" cy="2935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45000"/>
              </a:spcBef>
              <a:buFontTx/>
              <a:buAutoNum type="arabicPeriod"/>
            </a:pPr>
            <a:r>
              <a:rPr lang="es-ES" altLang="en-US"/>
              <a:t>Anclajes negativos</a:t>
            </a:r>
            <a:r>
              <a:rPr lang="es-ES" altLang="en-US" b="0"/>
              <a:t>: Activarlos por VAK, conectarlos al cuerpo y probarlos. En este caso no es necesario un Separator porque la sucesión no cambia en la intervención.</a:t>
            </a:r>
            <a:endParaRPr lang="de-DE" altLang="en-US" b="0"/>
          </a:p>
          <a:p>
            <a:pPr>
              <a:spcBef>
                <a:spcPct val="45000"/>
              </a:spcBef>
              <a:buFontTx/>
              <a:buAutoNum type="arabicPeriod"/>
            </a:pPr>
            <a:r>
              <a:rPr lang="es-ES" altLang="en-US"/>
              <a:t>Anclajes positivos</a:t>
            </a:r>
            <a:r>
              <a:rPr lang="es-ES" altLang="en-US" b="0"/>
              <a:t>: Activarlos por VAK, conectarlos al cuerpo y probarlos.</a:t>
            </a:r>
            <a:endParaRPr lang="de-DE" altLang="en-US" b="0"/>
          </a:p>
          <a:p>
            <a:pPr>
              <a:spcBef>
                <a:spcPct val="45000"/>
              </a:spcBef>
              <a:buFontTx/>
              <a:buAutoNum type="arabicPeriod"/>
            </a:pPr>
            <a:r>
              <a:rPr lang="es-ES" altLang="en-US"/>
              <a:t>Separator:</a:t>
            </a:r>
            <a:r>
              <a:rPr lang="es-ES" altLang="en-US" b="0"/>
              <a:t> Utilizar una interrupción ó desviación (v. C25)</a:t>
            </a:r>
            <a:endParaRPr lang="de-DE" altLang="en-US" b="0"/>
          </a:p>
          <a:p>
            <a:pPr>
              <a:spcBef>
                <a:spcPct val="45000"/>
              </a:spcBef>
              <a:buFontTx/>
              <a:buAutoNum type="arabicPeriod"/>
            </a:pPr>
            <a:r>
              <a:rPr lang="es-ES" altLang="en-US"/>
              <a:t>Activar los dos:</a:t>
            </a:r>
            <a:r>
              <a:rPr lang="es-ES" altLang="en-US" b="0"/>
              <a:t> al mismo tiempo ó sucesivamente (primero los negativos, después los positivos) y mezclar los dos. Aquí el lenguaje hipnótico natural es muy útil. (v. C40-42)</a:t>
            </a:r>
            <a:br>
              <a:rPr lang="es-ES" altLang="en-US" b="0"/>
            </a:br>
            <a:endParaRPr lang="de-DE" altLang="en-US" b="0"/>
          </a:p>
        </p:txBody>
      </p:sp>
      <p:sp>
        <p:nvSpPr>
          <p:cNvPr id="419852" name="Rectangle 12"/>
          <p:cNvSpPr>
            <a:spLocks noChangeArrowheads="1"/>
          </p:cNvSpPr>
          <p:nvPr/>
        </p:nvSpPr>
        <p:spPr bwMode="auto">
          <a:xfrm>
            <a:off x="457200" y="1341438"/>
            <a:ext cx="8229600" cy="1858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10: Fundir Anclajes</a:t>
            </a:r>
          </a:p>
          <a:p>
            <a:pPr>
              <a:spcBef>
                <a:spcPct val="30000"/>
              </a:spcBef>
            </a:pPr>
            <a:r>
              <a:rPr lang="es-ES" altLang="en-US" b="0"/>
              <a:t>Una intervención de PNL en la que dos estados emocionales están conectados con el cuerpo y más tarde probados. Después se activan al mismo tiempo ó sucesivamente. PNL es un cambio de estado. En ciertos estados solo están disponibles posibilidades de comportamiento limitadas. Por la fundición de anclajes ampliamos las posibilidades de comportamiento.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76" name="Text Box 28"/>
          <p:cNvSpPr txBox="1">
            <a:spLocks noChangeArrowheads="1"/>
          </p:cNvSpPr>
          <p:nvPr/>
        </p:nvSpPr>
        <p:spPr bwMode="auto">
          <a:xfrm>
            <a:off x="395288" y="2276475"/>
            <a:ext cx="8208962"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buFontTx/>
              <a:buAutoNum type="arabicPeriod"/>
            </a:pPr>
            <a:r>
              <a:rPr lang="es-ES" altLang="en-US" b="0"/>
              <a:t>Ambas manos están extendidas y apoyas con las palmas hacia arriba. Visualizar en cada mano una parte del conflicto: “Qué aspecto tiene esta parte? </a:t>
            </a:r>
            <a:r>
              <a:rPr lang="de-DE" altLang="en-US" b="0"/>
              <a:t>Qué voz tiene? </a:t>
            </a:r>
            <a:r>
              <a:rPr lang="es-ES" altLang="en-US" b="0"/>
              <a:t>Cuánto pesa? – Qué aspecto tiene la otra parte de la mano? ...”</a:t>
            </a:r>
            <a:endParaRPr lang="de-DE" altLang="en-US" b="0"/>
          </a:p>
          <a:p>
            <a:pPr>
              <a:buFontTx/>
              <a:buAutoNum type="arabicPeriod"/>
            </a:pPr>
            <a:r>
              <a:rPr lang="es-ES" altLang="en-US" b="0"/>
              <a:t>Permitir a cada parte expresar que le parece importante. Eventualmente permitir a ambas hablar a su manera.</a:t>
            </a:r>
            <a:endParaRPr lang="de-DE" altLang="en-US" b="0"/>
          </a:p>
          <a:p>
            <a:pPr>
              <a:buFontTx/>
              <a:buAutoNum type="arabicPeriod"/>
            </a:pPr>
            <a:r>
              <a:rPr lang="es-ES" altLang="en-US" b="0"/>
              <a:t>Cada parte del conflicto dice su intentión positiva. Cada una valora la otra parte.</a:t>
            </a:r>
            <a:endParaRPr lang="de-DE" altLang="en-US" b="0"/>
          </a:p>
          <a:p>
            <a:pPr>
              <a:buFontTx/>
              <a:buAutoNum type="arabicPeriod"/>
            </a:pPr>
            <a:r>
              <a:rPr lang="es-ES" altLang="en-US" b="0"/>
              <a:t>Permitir que un recurso tenga lugar en la mitad de los manos para la comunicación. Por ejemplo una nube, una pradera, un oasis,...</a:t>
            </a:r>
            <a:endParaRPr lang="de-DE" altLang="en-US" b="0"/>
          </a:p>
          <a:p>
            <a:pPr>
              <a:buFontTx/>
              <a:buAutoNum type="arabicPeriod"/>
            </a:pPr>
            <a:r>
              <a:rPr lang="es-ES" altLang="en-US" b="0"/>
              <a:t>Acompaña la intergracion de las manos en el medio con palabras. En este caso te ayuda el lenguaje hipnótico (v. C40-42): “Y si te permites, que las dos manos se acerquen lentamente y no tienes que saber como,...”</a:t>
            </a:r>
            <a:endParaRPr lang="de-DE" altLang="en-US" b="0"/>
          </a:p>
          <a:p>
            <a:pPr>
              <a:buFontTx/>
              <a:buAutoNum type="arabicPeriod"/>
            </a:pPr>
            <a:r>
              <a:rPr lang="es-ES" altLang="en-US" b="0"/>
              <a:t>En caso de reparo, reframing e integrarlos como intenciónes positivas. </a:t>
            </a:r>
            <a:endParaRPr lang="de-DE" altLang="en-US" b="0"/>
          </a:p>
        </p:txBody>
      </p:sp>
      <p:sp>
        <p:nvSpPr>
          <p:cNvPr id="181278" name="Rectangle 30"/>
          <p:cNvSpPr>
            <a:spLocks noChangeArrowheads="1"/>
          </p:cNvSpPr>
          <p:nvPr/>
        </p:nvSpPr>
        <p:spPr bwMode="auto">
          <a:xfrm>
            <a:off x="457200" y="1341438"/>
            <a:ext cx="8229600"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11: Visual Squash</a:t>
            </a:r>
          </a:p>
          <a:p>
            <a:r>
              <a:rPr lang="es-ES" altLang="en-US" sz="1600" b="0"/>
              <a:t>Esta intervención de PNL es muy apropiado para conflictos interiores por personas que pueden visualizar bien.</a:t>
            </a:r>
            <a:endParaRPr lang="es-ES_tradnl" altLang="en-US" sz="1600" b="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7" name="Rectangle 3"/>
          <p:cNvSpPr>
            <a:spLocks noGrp="1" noChangeArrowheads="1"/>
          </p:cNvSpPr>
          <p:nvPr>
            <p:ph type="body" idx="4294967295"/>
          </p:nvPr>
        </p:nvSpPr>
        <p:spPr bwMode="auto">
          <a:xfrm>
            <a:off x="431800" y="1258888"/>
            <a:ext cx="8229600" cy="5040312"/>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nSpc>
                <a:spcPct val="95000"/>
              </a:lnSpc>
              <a:spcBef>
                <a:spcPct val="45000"/>
              </a:spcBef>
              <a:buFontTx/>
              <a:buNone/>
            </a:pPr>
            <a:r>
              <a:rPr lang="es-ES_tradnl" altLang="en-US" sz="2400" b="1">
                <a:solidFill>
                  <a:srgbClr val="990033"/>
                </a:solidFill>
              </a:rPr>
              <a:t>Qué significa PNL?</a:t>
            </a:r>
          </a:p>
          <a:p>
            <a:pPr marL="0" indent="0">
              <a:lnSpc>
                <a:spcPct val="95000"/>
              </a:lnSpc>
              <a:spcBef>
                <a:spcPct val="60000"/>
              </a:spcBef>
              <a:buFontTx/>
              <a:buNone/>
            </a:pPr>
            <a:r>
              <a:rPr lang="es-ES_tradnl" altLang="en-US" sz="1400"/>
              <a:t>PNL significa programación neurolingüística. Es una colección de modos / métodos para una cultura de comunicación profesional. Tanto por la comunicación interpersonal y orientada a la comprensación como la comunicación interpersonal orientada al destinatario. </a:t>
            </a:r>
          </a:p>
          <a:p>
            <a:pPr marL="0" indent="0">
              <a:lnSpc>
                <a:spcPct val="95000"/>
              </a:lnSpc>
              <a:spcBef>
                <a:spcPct val="60000"/>
              </a:spcBef>
              <a:buFontTx/>
              <a:buNone/>
            </a:pPr>
            <a:r>
              <a:rPr lang="es-ES_tradnl" altLang="en-US" sz="1400"/>
              <a:t>Los inventores son Dr. Richard Bandler, Prof. Dr. John Grinder, Leslie Cameron-Bandler, Judith DeLozier y Robert Dilts. </a:t>
            </a:r>
          </a:p>
          <a:p>
            <a:pPr marL="0" indent="0">
              <a:lnSpc>
                <a:spcPct val="95000"/>
              </a:lnSpc>
              <a:spcBef>
                <a:spcPct val="60000"/>
              </a:spcBef>
              <a:buFontTx/>
              <a:buNone/>
            </a:pPr>
            <a:r>
              <a:rPr lang="es-ES_tradnl" altLang="en-US" sz="1400"/>
              <a:t>La primera fase del desarrollo de PNL tenía lugar en la universidad de California en Santa Cruz en los años 1972 hasta 1978.</a:t>
            </a:r>
          </a:p>
          <a:p>
            <a:pPr marL="0" indent="0">
              <a:lnSpc>
                <a:spcPct val="95000"/>
              </a:lnSpc>
              <a:spcBef>
                <a:spcPct val="60000"/>
              </a:spcBef>
              <a:buFontTx/>
              <a:buNone/>
            </a:pPr>
            <a:r>
              <a:rPr lang="es-ES_tradnl" altLang="en-US" sz="1400"/>
              <a:t>PNL se refiere a: William James en la psicología de la percepción, Alfred Korzybski en la semántica general, Gregory Bateson en la teoría sistémica, Albert Bandura en teoría del aprendizaje y Noam Chomsky en la lingüística.  Ellos han modelado personas de comunicación voladizos en psicoanálisis, el fundador de la terapia gestalt Dr. med. Fritz Perls, la fundadora de la terapias de la familia Dr. Virginia Satir y el psiquíatra y psicólogo Prof. Dr. med. Milton Erickson.</a:t>
            </a:r>
          </a:p>
          <a:p>
            <a:pPr marL="0" indent="0">
              <a:lnSpc>
                <a:spcPct val="95000"/>
              </a:lnSpc>
              <a:spcBef>
                <a:spcPct val="60000"/>
              </a:spcBef>
              <a:buFontTx/>
              <a:buNone/>
            </a:pPr>
            <a:r>
              <a:rPr lang="es-ES_tradnl" altLang="en-US" sz="1400"/>
              <a:t>En la fase de PNL después de 1978 personas de PNL exploraron y modelaron a personas exitosas (de comunicación) en todos los sectores de la vida: Business, psicoterapia, deporte, discipulado, educación, comunicación colaboradores, desarrollo del equipo, Coaching,…</a:t>
            </a:r>
          </a:p>
          <a:p>
            <a:pPr marL="0" indent="0">
              <a:lnSpc>
                <a:spcPct val="95000"/>
              </a:lnSpc>
              <a:spcBef>
                <a:spcPct val="60000"/>
              </a:spcBef>
              <a:buFontTx/>
              <a:buNone/>
            </a:pPr>
            <a:r>
              <a:rPr lang="es-ES_tradnl" altLang="en-US" sz="1400"/>
              <a:t>De los resultados desarrollan modos de PNL, que ayudan a otras personas como una instrucción paso al paso para aprender la capacidad de gente muy exitosa y para explorar sus mismas capacidades / peculiaridades.</a:t>
            </a:r>
            <a:endParaRPr lang="de-DE" altLang="en-US" sz="14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Text Box 2"/>
          <p:cNvSpPr txBox="1">
            <a:spLocks noChangeArrowheads="1"/>
          </p:cNvSpPr>
          <p:nvPr/>
        </p:nvSpPr>
        <p:spPr bwMode="auto">
          <a:xfrm>
            <a:off x="539750" y="2806700"/>
            <a:ext cx="8064500" cy="3430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0000"/>
              </a:spcBef>
              <a:buFontTx/>
              <a:buAutoNum type="arabicPeriod"/>
            </a:pPr>
            <a:r>
              <a:rPr lang="es-ES" altLang="en-US" sz="1400"/>
              <a:t>Problema:</a:t>
            </a:r>
            <a:r>
              <a:rPr lang="es-ES" altLang="en-US" sz="1400" b="0"/>
              <a:t> Recordar la emoción inicial molesta con VAK-Trance asociado y eventualmente encontrar un movimiento de la mano apropiado.</a:t>
            </a:r>
            <a:endParaRPr lang="de-DE" altLang="en-US" sz="1400" b="0"/>
          </a:p>
          <a:p>
            <a:pPr>
              <a:lnSpc>
                <a:spcPct val="105000"/>
              </a:lnSpc>
              <a:spcBef>
                <a:spcPct val="40000"/>
              </a:spcBef>
              <a:buFontTx/>
              <a:buAutoNum type="arabicPeriod"/>
            </a:pPr>
            <a:r>
              <a:rPr lang="es-ES" altLang="en-US" sz="1400"/>
              <a:t>Al origen:</a:t>
            </a:r>
            <a:r>
              <a:rPr lang="es-ES" altLang="en-US" sz="1400" b="0"/>
              <a:t> Con el problema movimiento volver asociativo y mentalmente en el interior al pasado. </a:t>
            </a:r>
            <a:r>
              <a:rPr lang="en-GB" altLang="en-US" sz="1400" b="0"/>
              <a:t>Explorar la estación intermedia y el origen.</a:t>
            </a:r>
            <a:endParaRPr lang="de-DE" altLang="en-US" sz="1400" b="0"/>
          </a:p>
          <a:p>
            <a:pPr>
              <a:lnSpc>
                <a:spcPct val="105000"/>
              </a:lnSpc>
              <a:spcBef>
                <a:spcPct val="40000"/>
              </a:spcBef>
              <a:buFontTx/>
              <a:buAutoNum type="arabicPeriod"/>
            </a:pPr>
            <a:r>
              <a:rPr lang="es-ES" altLang="en-US" sz="1400"/>
              <a:t>Al origen hablar con el niño interior:</a:t>
            </a:r>
            <a:r>
              <a:rPr lang="es-ES" altLang="en-US" sz="1400" b="0"/>
              <a:t> “Vengo del futuro.” Si el niño tiene dudas, por ejemplo enseñarle que puedes regular la luz en el cuarto (trucos de magia). Crear confianza.</a:t>
            </a:r>
            <a:endParaRPr lang="de-DE" altLang="en-US" sz="1400" b="0"/>
          </a:p>
          <a:p>
            <a:pPr>
              <a:lnSpc>
                <a:spcPct val="105000"/>
              </a:lnSpc>
              <a:spcBef>
                <a:spcPct val="40000"/>
              </a:spcBef>
              <a:buFontTx/>
              <a:buAutoNum type="arabicPeriod"/>
            </a:pPr>
            <a:r>
              <a:rPr lang="nl-NL" altLang="en-US" sz="1400"/>
              <a:t>Recursos:</a:t>
            </a:r>
            <a:r>
              <a:rPr lang="nl-NL" altLang="en-US" sz="1400" b="0"/>
              <a:t> Dar al niño todo lo que quiera (juguete, peluche, ...). Clarificar la responsabilidad: “Vives en mi cuerpo y puedes sentirte bien. Yo soy responsable de todo lo que pasa fuera. Me gusta cuidar de ti. Si me necesitas, te visito. Me alegro por ti.” Hasta surja que un sentimiento maravilloso.</a:t>
            </a:r>
            <a:endParaRPr lang="de-DE" altLang="en-US" sz="1400" b="0"/>
          </a:p>
          <a:p>
            <a:pPr>
              <a:lnSpc>
                <a:spcPct val="105000"/>
              </a:lnSpc>
              <a:spcBef>
                <a:spcPct val="40000"/>
              </a:spcBef>
              <a:buFontTx/>
              <a:buAutoNum type="arabicPeriod"/>
            </a:pPr>
            <a:r>
              <a:rPr lang="nl-NL" altLang="en-US" sz="1400"/>
              <a:t>Activar recursos para la solución:</a:t>
            </a:r>
            <a:r>
              <a:rPr lang="nl-NL" altLang="en-US" sz="1400" b="0"/>
              <a:t> Expresar el estado actual con un movimiento de la mano.</a:t>
            </a:r>
            <a:endParaRPr lang="de-DE" altLang="en-US" sz="1400" b="0"/>
          </a:p>
          <a:p>
            <a:pPr>
              <a:lnSpc>
                <a:spcPct val="105000"/>
              </a:lnSpc>
              <a:spcBef>
                <a:spcPct val="40000"/>
              </a:spcBef>
              <a:buFontTx/>
              <a:buAutoNum type="arabicPeriod"/>
            </a:pPr>
            <a:r>
              <a:rPr lang="nl-NL" altLang="en-US" sz="1400"/>
              <a:t>Hacer lo mismo con las estaciónes intermedias y Future Pace:</a:t>
            </a:r>
            <a:r>
              <a:rPr lang="nl-NL" altLang="en-US" sz="1400" b="0"/>
              <a:t> Con este movimiento de la mano ir por los pasos intermedios y también por situaciónes en el futuro.</a:t>
            </a:r>
            <a:endParaRPr lang="de-DE" altLang="en-US" sz="1400" b="0"/>
          </a:p>
        </p:txBody>
      </p:sp>
      <p:sp>
        <p:nvSpPr>
          <p:cNvPr id="532483" name="Rectangle 3"/>
          <p:cNvSpPr>
            <a:spLocks noChangeArrowheads="1"/>
          </p:cNvSpPr>
          <p:nvPr/>
        </p:nvSpPr>
        <p:spPr bwMode="auto">
          <a:xfrm>
            <a:off x="457200" y="1341438"/>
            <a:ext cx="8229600" cy="138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12: Change history</a:t>
            </a:r>
          </a:p>
          <a:p>
            <a:r>
              <a:rPr lang="es-ES" altLang="en-US" sz="1600" b="0"/>
              <a:t>Nunca está demasiado tarde para tener una infancia feliz. En nuestro interior (niños interiores) observamos que pasa fuera y reaccionamos a los impulsos. Tú tienes el poder de manejar tus emociones, por eso las reacciones son muy intensas e inadecuadas. Estas intervenciones de PNL ayudan a los “niños interiores”.</a:t>
            </a:r>
            <a:endParaRPr lang="es-ES_tradnl" altLang="en-US" sz="1600" b="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Text Box 2"/>
          <p:cNvSpPr txBox="1">
            <a:spLocks noChangeArrowheads="1"/>
          </p:cNvSpPr>
          <p:nvPr/>
        </p:nvSpPr>
        <p:spPr bwMode="auto">
          <a:xfrm>
            <a:off x="539750" y="2852738"/>
            <a:ext cx="8353425" cy="339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71463" indent="-271463">
              <a:defRPr>
                <a:solidFill>
                  <a:schemeClr val="tx1"/>
                </a:solidFill>
                <a:latin typeface="Arial" panose="020B0604020202020204" pitchFamily="34" charset="0"/>
              </a:defRPr>
            </a:lvl1pPr>
            <a:lvl2pPr marL="877888" indent="-342900">
              <a:defRPr>
                <a:solidFill>
                  <a:schemeClr val="tx1"/>
                </a:solidFill>
                <a:latin typeface="Arial" panose="020B0604020202020204" pitchFamily="34" charset="0"/>
              </a:defRPr>
            </a:lvl2pPr>
            <a:lvl3pPr marL="1400175" indent="-342900">
              <a:defRPr>
                <a:solidFill>
                  <a:schemeClr val="tx1"/>
                </a:solidFill>
                <a:latin typeface="Arial" panose="020B0604020202020204" pitchFamily="34" charset="0"/>
              </a:defRPr>
            </a:lvl3pPr>
            <a:lvl4pPr marL="1922463" indent="-342900">
              <a:defRPr>
                <a:solidFill>
                  <a:schemeClr val="tx1"/>
                </a:solidFill>
                <a:latin typeface="Arial" panose="020B0604020202020204" pitchFamily="34" charset="0"/>
              </a:defRPr>
            </a:lvl4pPr>
            <a:lvl5pPr marL="2444750" indent="-342900">
              <a:defRPr>
                <a:solidFill>
                  <a:schemeClr val="tx1"/>
                </a:solidFill>
                <a:latin typeface="Arial" panose="020B0604020202020204" pitchFamily="34" charset="0"/>
              </a:defRPr>
            </a:lvl5pPr>
            <a:lvl6pPr marL="2901950" indent="-342900" fontAlgn="base">
              <a:spcBef>
                <a:spcPct val="0"/>
              </a:spcBef>
              <a:spcAft>
                <a:spcPct val="0"/>
              </a:spcAft>
              <a:defRPr>
                <a:solidFill>
                  <a:schemeClr val="tx1"/>
                </a:solidFill>
                <a:latin typeface="Arial" panose="020B0604020202020204" pitchFamily="34" charset="0"/>
              </a:defRPr>
            </a:lvl6pPr>
            <a:lvl7pPr marL="3359150" indent="-342900" fontAlgn="base">
              <a:spcBef>
                <a:spcPct val="0"/>
              </a:spcBef>
              <a:spcAft>
                <a:spcPct val="0"/>
              </a:spcAft>
              <a:defRPr>
                <a:solidFill>
                  <a:schemeClr val="tx1"/>
                </a:solidFill>
                <a:latin typeface="Arial" panose="020B0604020202020204" pitchFamily="34" charset="0"/>
              </a:defRPr>
            </a:lvl7pPr>
            <a:lvl8pPr marL="3816350" indent="-342900" fontAlgn="base">
              <a:spcBef>
                <a:spcPct val="0"/>
              </a:spcBef>
              <a:spcAft>
                <a:spcPct val="0"/>
              </a:spcAft>
              <a:defRPr>
                <a:solidFill>
                  <a:schemeClr val="tx1"/>
                </a:solidFill>
                <a:latin typeface="Arial" panose="020B0604020202020204" pitchFamily="34" charset="0"/>
              </a:defRPr>
            </a:lvl8pPr>
            <a:lvl9pPr marL="4273550" indent="-342900" fontAlgn="base">
              <a:spcBef>
                <a:spcPct val="0"/>
              </a:spcBef>
              <a:spcAft>
                <a:spcPct val="0"/>
              </a:spcAft>
              <a:defRPr>
                <a:solidFill>
                  <a:schemeClr val="tx1"/>
                </a:solidFill>
                <a:latin typeface="Arial" panose="020B0604020202020204" pitchFamily="34" charset="0"/>
              </a:defRPr>
            </a:lvl9pPr>
          </a:lstStyle>
          <a:p>
            <a:pPr>
              <a:spcBef>
                <a:spcPct val="25000"/>
              </a:spcBef>
              <a:buFontTx/>
              <a:buAutoNum type="arabicPeriod"/>
            </a:pPr>
            <a:r>
              <a:rPr lang="es-ES" altLang="en-US" sz="1400" b="0"/>
              <a:t>Descripción del comportamiento problemático „C1“ en el contexto actual A en el “lugar A” (busca un lugar A en el cuarto). </a:t>
            </a:r>
            <a:r>
              <a:rPr lang="en-GB" altLang="en-US" sz="1400" b="0"/>
              <a:t>Enseña con el lenguaje gestual el comportamiento problemático (utilizar VAKOG).</a:t>
            </a:r>
            <a:endParaRPr lang="de-DE" altLang="en-US" sz="1400" b="0"/>
          </a:p>
          <a:p>
            <a:pPr>
              <a:spcBef>
                <a:spcPct val="25000"/>
              </a:spcBef>
              <a:buFontTx/>
              <a:buAutoNum type="arabicPeriod"/>
            </a:pPr>
            <a:r>
              <a:rPr lang="es-ES" altLang="en-US" sz="1400" b="0"/>
              <a:t>Pasear por el cuarto, encontrar el contexto originario B para el comportamiento “C1” y colocarlo como “lugar B”. Conectar “C1” con “lugar B” (contexto originario): “Aquí tiene lugar.”</a:t>
            </a:r>
            <a:endParaRPr lang="de-DE" altLang="en-US" sz="1400" b="0"/>
          </a:p>
          <a:p>
            <a:pPr>
              <a:spcBef>
                <a:spcPct val="25000"/>
              </a:spcBef>
              <a:buFontTx/>
              <a:buAutoNum type="arabicPeriod"/>
            </a:pPr>
            <a:r>
              <a:rPr lang="es-ES" altLang="en-US" sz="1400" b="0"/>
              <a:t>Fijar un “Metacuarto” superior “lugar C” a partir de este lugar imaginarse nuevo el comportamiento deseado “C2” en el lugar “D”.</a:t>
            </a:r>
            <a:endParaRPr lang="de-DE" altLang="en-US" sz="1400" b="0"/>
          </a:p>
          <a:p>
            <a:pPr>
              <a:spcBef>
                <a:spcPct val="25000"/>
              </a:spcBef>
              <a:buFontTx/>
              <a:buAutoNum type="arabicPeriod"/>
            </a:pPr>
            <a:r>
              <a:rPr lang="es-ES" altLang="en-US" sz="1400" b="0"/>
              <a:t>Activar el comportamiento deseado “C2” asociado al “lugar D” y desde esta posición enviar el comportamiento deseado al “lugar A” con color, sonido y movimiento.</a:t>
            </a:r>
            <a:endParaRPr lang="de-DE" altLang="en-US" sz="1400" b="0"/>
          </a:p>
          <a:p>
            <a:pPr>
              <a:spcBef>
                <a:spcPct val="25000"/>
              </a:spcBef>
              <a:buFontTx/>
              <a:buAutoNum type="arabicPeriod"/>
            </a:pPr>
            <a:r>
              <a:rPr lang="es-ES" altLang="en-US" sz="1400" b="0"/>
              <a:t>Recibir en el “lugar A” comportamientos para soluciónes y probarlos mentalmente en el contexto A.</a:t>
            </a:r>
            <a:endParaRPr lang="de-DE" altLang="en-US" sz="1400" b="0"/>
          </a:p>
          <a:p>
            <a:pPr>
              <a:spcBef>
                <a:spcPct val="25000"/>
              </a:spcBef>
              <a:buFontTx/>
              <a:buAutoNum type="arabicPeriod"/>
            </a:pPr>
            <a:r>
              <a:rPr lang="es-ES" altLang="en-US" sz="1400" b="0"/>
              <a:t>Check ecológico con Future Pace: Imaginarse una situación relevante en el futuro y al mismo tiempo atender a las incongruencias.</a:t>
            </a:r>
            <a:endParaRPr lang="de-DE" altLang="en-US" sz="1400" b="0"/>
          </a:p>
          <a:p>
            <a:pPr>
              <a:spcBef>
                <a:spcPct val="25000"/>
              </a:spcBef>
              <a:buFontTx/>
              <a:buAutoNum type="arabicPeriod"/>
            </a:pPr>
            <a:r>
              <a:rPr lang="es-ES" altLang="en-US" sz="1400" b="0"/>
              <a:t>La intervención de PNL “Change History” (v. C28) es apropiada para el comportamiento problemático en el ”lugar A”. </a:t>
            </a:r>
            <a:endParaRPr lang="de-DE" altLang="en-US" sz="1400" b="0"/>
          </a:p>
        </p:txBody>
      </p:sp>
      <p:sp>
        <p:nvSpPr>
          <p:cNvPr id="531459" name="Rectangle 3"/>
          <p:cNvSpPr>
            <a:spLocks noChangeArrowheads="1"/>
          </p:cNvSpPr>
          <p:nvPr/>
        </p:nvSpPr>
        <p:spPr bwMode="auto">
          <a:xfrm>
            <a:off x="457200" y="1341438"/>
            <a:ext cx="8229600" cy="138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13: Reframing del contexto</a:t>
            </a:r>
          </a:p>
          <a:p>
            <a:r>
              <a:rPr lang="es-ES" altLang="en-US" sz="1600" b="0"/>
              <a:t>Algunas reacciones no son muy utiles en algunos contextos. Está intervención de PNL ayuda a encontrar el contexto originario y impidir una reacción inadecuada para el contexto actual. En esta intervención de PNL utilizamos pequeñas notas (“Lugar A”, “C1”,…) que ponemos en el suelo como anclajes.</a:t>
            </a:r>
            <a:endParaRPr lang="es-ES_tradnl" altLang="en-US" sz="1600" b="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Text Box 2"/>
          <p:cNvSpPr txBox="1">
            <a:spLocks noChangeArrowheads="1"/>
          </p:cNvSpPr>
          <p:nvPr/>
        </p:nvSpPr>
        <p:spPr bwMode="auto">
          <a:xfrm>
            <a:off x="539750" y="2349500"/>
            <a:ext cx="8208963" cy="3878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0000"/>
              </a:spcBef>
              <a:buFontTx/>
              <a:buAutoNum type="arabicPeriod"/>
            </a:pPr>
            <a:r>
              <a:rPr lang="es-ES" altLang="en-US" sz="1400" b="0"/>
              <a:t>Explicar el problema con SCORE e inventar ideas al mismo tiempo, por ejemplo: </a:t>
            </a:r>
            <a:r>
              <a:rPr lang="es-ES" altLang="en-US" sz="1400" b="0" i="1"/>
              <a:t>“El inconsciente es como un amigo. </a:t>
            </a:r>
            <a:r>
              <a:rPr lang="de-DE" altLang="en-US" sz="1400" b="0" i="1"/>
              <a:t>Se expresa sobre sentimientos del cuerpo. El comportamiento y la intención subyacente se pueden distinguir…“</a:t>
            </a:r>
            <a:endParaRPr lang="de-DE" altLang="en-US" sz="1400" b="0"/>
          </a:p>
          <a:p>
            <a:pPr>
              <a:lnSpc>
                <a:spcPct val="105000"/>
              </a:lnSpc>
              <a:spcBef>
                <a:spcPct val="40000"/>
              </a:spcBef>
              <a:buFontTx/>
              <a:buAutoNum type="arabicPeriod"/>
            </a:pPr>
            <a:r>
              <a:rPr lang="es-ES" altLang="en-US" sz="1400" b="0"/>
              <a:t>Establecer una comunicación con el inconsciente</a:t>
            </a:r>
            <a:r>
              <a:rPr lang="es-ES" altLang="en-US" sz="1400" b="0" i="1"/>
              <a:t>: „Dónde sientas ahora el problema en tu cuerpo?“ Pon tu mano allí y saluda esta parte de ti que aparece ahora allí.”</a:t>
            </a:r>
            <a:r>
              <a:rPr lang="es-ES" altLang="en-US" sz="1400" b="0"/>
              <a:t> Pídele que intensifique este sentimiento como un símbolo, entonces sabes que esta parte está dispuesta para cominicarse contigo.</a:t>
            </a:r>
            <a:endParaRPr lang="de-DE" altLang="en-US" sz="1400" b="0"/>
          </a:p>
          <a:p>
            <a:pPr>
              <a:lnSpc>
                <a:spcPct val="105000"/>
              </a:lnSpc>
              <a:spcBef>
                <a:spcPct val="40000"/>
              </a:spcBef>
              <a:buFontTx/>
              <a:buAutoNum type="arabicPeriod"/>
            </a:pPr>
            <a:r>
              <a:rPr lang="es-ES" altLang="en-US" sz="1400" b="0"/>
              <a:t>Pregunta a esta parte: “Cual es la intención positiva, que quieres lograr con el comportamiento problemático?” Pídele que envíe su símbolo para saber que le has entendido corectamente.</a:t>
            </a:r>
            <a:endParaRPr lang="de-DE" altLang="en-US" sz="1400" b="0"/>
          </a:p>
          <a:p>
            <a:pPr>
              <a:lnSpc>
                <a:spcPct val="105000"/>
              </a:lnSpc>
              <a:spcBef>
                <a:spcPct val="40000"/>
              </a:spcBef>
              <a:buFontTx/>
              <a:buAutoNum type="arabicPeriod"/>
            </a:pPr>
            <a:r>
              <a:rPr lang="es-ES" altLang="en-US" sz="1400" b="0"/>
              <a:t>Pide a esta parte que se encuentre con la parte creativa ahora y encontrar 3 comportamientos nuevos para la realización de intenciones positivas, acorde con todas las partes de tu personalidad. Pide cada vez un símbolo si han encontrado una intención.</a:t>
            </a:r>
            <a:endParaRPr lang="de-DE" altLang="en-US" sz="1400" b="0"/>
          </a:p>
          <a:p>
            <a:pPr>
              <a:lnSpc>
                <a:spcPct val="105000"/>
              </a:lnSpc>
              <a:spcBef>
                <a:spcPct val="40000"/>
              </a:spcBef>
              <a:buFontTx/>
              <a:buAutoNum type="arabicPeriod"/>
            </a:pPr>
            <a:r>
              <a:rPr lang="es-ES" altLang="en-US" sz="1400" b="0"/>
              <a:t>Haz un check ecológico con Future Pace (v. C16).</a:t>
            </a:r>
            <a:endParaRPr lang="de-DE" altLang="en-US" sz="1400" b="0"/>
          </a:p>
          <a:p>
            <a:pPr>
              <a:lnSpc>
                <a:spcPct val="105000"/>
              </a:lnSpc>
              <a:spcBef>
                <a:spcPct val="40000"/>
              </a:spcBef>
              <a:buFontTx/>
              <a:buAutoNum type="arabicPeriod"/>
            </a:pPr>
            <a:r>
              <a:rPr lang="es-ES" altLang="en-US" sz="1400" b="0"/>
              <a:t>Pide a esta parte que te envie el símbolo para saber que la parte está dispuesta a asumir la responsabilidad de los comportamientos nuevos.</a:t>
            </a:r>
            <a:endParaRPr lang="de-DE" altLang="en-US" sz="1400" b="0"/>
          </a:p>
        </p:txBody>
      </p:sp>
      <p:sp>
        <p:nvSpPr>
          <p:cNvPr id="530435" name="Rectangle 3"/>
          <p:cNvSpPr>
            <a:spLocks noChangeArrowheads="1"/>
          </p:cNvSpPr>
          <p:nvPr/>
        </p:nvSpPr>
        <p:spPr bwMode="auto">
          <a:xfrm>
            <a:off x="457200" y="1341438"/>
            <a:ext cx="8229600"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14: Six-Step-Reframing</a:t>
            </a:r>
          </a:p>
          <a:p>
            <a:pPr>
              <a:lnSpc>
                <a:spcPct val="85000"/>
              </a:lnSpc>
              <a:spcBef>
                <a:spcPct val="30000"/>
              </a:spcBef>
            </a:pPr>
            <a:r>
              <a:rPr lang="es-ES" altLang="en-US" sz="1600" b="0"/>
              <a:t>Está intervención de PNL es adecuada para síntomas y miedos inexplicables. Requiere mucha experiencia de PNL.</a:t>
            </a:r>
            <a:endParaRPr lang="es-ES_tradnl" altLang="en-US" sz="1600" b="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Text Box 2"/>
          <p:cNvSpPr txBox="1">
            <a:spLocks noChangeArrowheads="1"/>
          </p:cNvSpPr>
          <p:nvPr/>
        </p:nvSpPr>
        <p:spPr bwMode="auto">
          <a:xfrm>
            <a:off x="457200" y="3517900"/>
            <a:ext cx="8218488"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30000"/>
              </a:spcBef>
              <a:buFontTx/>
              <a:buAutoNum type="arabicPeriod"/>
            </a:pPr>
            <a:r>
              <a:rPr lang="es-ES" altLang="en-US" sz="1400" b="0"/>
              <a:t>Pide a alguien que recuerde una experiencia desgradable. Pregunta por las submodalidades más importantes para presentar interioramente las memorias.</a:t>
            </a:r>
          </a:p>
          <a:p>
            <a:pPr lvl="1">
              <a:spcBef>
                <a:spcPct val="30000"/>
              </a:spcBef>
            </a:pPr>
            <a:r>
              <a:rPr lang="es-ES" altLang="en-US" sz="1400"/>
              <a:t>V:</a:t>
            </a:r>
            <a:r>
              <a:rPr lang="es-ES" altLang="en-US" sz="1400" b="0"/>
              <a:t> Imagén ó pelicula, de colores ó negro/blanco, luminoso ó oscuro, asociado ó disociado,           dónde está situado en el cuarto.</a:t>
            </a:r>
          </a:p>
          <a:p>
            <a:pPr lvl="1">
              <a:spcBef>
                <a:spcPct val="30000"/>
              </a:spcBef>
            </a:pPr>
            <a:r>
              <a:rPr lang="es-ES" altLang="en-US" sz="1400"/>
              <a:t>A:</a:t>
            </a:r>
            <a:r>
              <a:rPr lang="es-ES" altLang="en-US" sz="1400" b="0"/>
              <a:t> monótono ó melódico, ruidoso ó silencioso, cercano ó distante,...?</a:t>
            </a:r>
          </a:p>
          <a:p>
            <a:pPr lvl="1">
              <a:spcBef>
                <a:spcPct val="30000"/>
              </a:spcBef>
            </a:pPr>
            <a:r>
              <a:rPr lang="es-ES" altLang="en-US" sz="1400"/>
              <a:t>K:</a:t>
            </a:r>
            <a:r>
              <a:rPr lang="es-ES" altLang="en-US" sz="1400" b="0"/>
              <a:t> pesado ó ligero, con ó sin movimiento, lugar y tipo de sentimiento del cuerpo,...?</a:t>
            </a:r>
          </a:p>
          <a:p>
            <a:pPr>
              <a:spcBef>
                <a:spcPct val="30000"/>
              </a:spcBef>
              <a:buFontTx/>
              <a:buAutoNum type="arabicPeriod"/>
            </a:pPr>
            <a:r>
              <a:rPr lang="es-ES" altLang="en-US" sz="1400" b="0"/>
              <a:t>Entonces pregunta por las submodalidades más importantes de un experiencia maravillosa.</a:t>
            </a:r>
          </a:p>
          <a:p>
            <a:pPr>
              <a:spcBef>
                <a:spcPct val="30000"/>
              </a:spcBef>
              <a:buFontTx/>
              <a:buAutoNum type="arabicPeriod"/>
            </a:pPr>
            <a:r>
              <a:rPr lang="es-ES" altLang="en-US" sz="1400" b="0"/>
              <a:t>En que submodalidades se diferencian las dos memorias?</a:t>
            </a:r>
          </a:p>
          <a:p>
            <a:pPr>
              <a:spcBef>
                <a:spcPct val="30000"/>
              </a:spcBef>
              <a:buFontTx/>
              <a:buAutoNum type="arabicPeriod"/>
            </a:pPr>
            <a:r>
              <a:rPr lang="es-ES" altLang="en-US" sz="1400" b="0"/>
              <a:t>Cambia el efecto de la experiencia desagradable a través de transformación de las submodalidades maravillosas en la experiencia desgradable. Pide a la persona que lo haga. </a:t>
            </a:r>
          </a:p>
          <a:p>
            <a:pPr>
              <a:spcBef>
                <a:spcPct val="30000"/>
              </a:spcBef>
              <a:buFontTx/>
              <a:buAutoNum type="arabicPeriod"/>
            </a:pPr>
            <a:r>
              <a:rPr lang="es-ES" altLang="en-US" sz="1400" b="0"/>
              <a:t>Clarificar la ecología (v. C16)</a:t>
            </a:r>
            <a:endParaRPr lang="de-DE" altLang="en-US" sz="1400" b="0"/>
          </a:p>
        </p:txBody>
      </p:sp>
      <p:sp>
        <p:nvSpPr>
          <p:cNvPr id="529411" name="Rectangle 3"/>
          <p:cNvSpPr>
            <a:spLocks noChangeArrowheads="1"/>
          </p:cNvSpPr>
          <p:nvPr/>
        </p:nvSpPr>
        <p:spPr bwMode="auto">
          <a:xfrm>
            <a:off x="457200" y="1341438"/>
            <a:ext cx="8229600"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15: Transferencia de submodalidades</a:t>
            </a:r>
          </a:p>
          <a:p>
            <a:r>
              <a:rPr lang="es-ES" altLang="en-US" sz="1600" b="0"/>
              <a:t>Submodalidades están explicado en la carta 12 como subcualidades de los 5 sentidos. Subcualidades en el sector visual son por ejemplo: Colores ó blanco/negro, luminoso ó oscuro, pequeño ó grande, cercano ó distante, ... La reacción emocional emocional que tenemos ante una memoria ó imaginación no depende del contenido, sino de las cualidades interiores de interpretar. Estas son modificables por PNL. Si tenemos miedo a algo ó nos alegramos de algo, estamos motivado ó no,..., depende del tipo de nuestra imaginación interior.</a:t>
            </a:r>
            <a:endParaRPr lang="es-ES_tradnl" altLang="en-US" sz="1600" b="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Text Box 2"/>
          <p:cNvSpPr txBox="1">
            <a:spLocks noChangeArrowheads="1"/>
          </p:cNvSpPr>
          <p:nvPr/>
        </p:nvSpPr>
        <p:spPr bwMode="auto">
          <a:xfrm>
            <a:off x="468313" y="3052763"/>
            <a:ext cx="8280400" cy="287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71463" indent="-271463">
              <a:defRPr>
                <a:solidFill>
                  <a:schemeClr val="tx1"/>
                </a:solidFill>
                <a:latin typeface="Arial" panose="020B0604020202020204" pitchFamily="34" charset="0"/>
              </a:defRPr>
            </a:lvl1pPr>
            <a:lvl2pPr marL="877888" indent="-342900">
              <a:defRPr>
                <a:solidFill>
                  <a:schemeClr val="tx1"/>
                </a:solidFill>
                <a:latin typeface="Arial" panose="020B0604020202020204" pitchFamily="34" charset="0"/>
              </a:defRPr>
            </a:lvl2pPr>
            <a:lvl3pPr marL="1400175" indent="-342900">
              <a:defRPr>
                <a:solidFill>
                  <a:schemeClr val="tx1"/>
                </a:solidFill>
                <a:latin typeface="Arial" panose="020B0604020202020204" pitchFamily="34" charset="0"/>
              </a:defRPr>
            </a:lvl3pPr>
            <a:lvl4pPr marL="1922463" indent="-342900">
              <a:defRPr>
                <a:solidFill>
                  <a:schemeClr val="tx1"/>
                </a:solidFill>
                <a:latin typeface="Arial" panose="020B0604020202020204" pitchFamily="34" charset="0"/>
              </a:defRPr>
            </a:lvl4pPr>
            <a:lvl5pPr marL="2444750" indent="-342900">
              <a:defRPr>
                <a:solidFill>
                  <a:schemeClr val="tx1"/>
                </a:solidFill>
                <a:latin typeface="Arial" panose="020B0604020202020204" pitchFamily="34" charset="0"/>
              </a:defRPr>
            </a:lvl5pPr>
            <a:lvl6pPr marL="2901950" indent="-342900" fontAlgn="base">
              <a:spcBef>
                <a:spcPct val="0"/>
              </a:spcBef>
              <a:spcAft>
                <a:spcPct val="0"/>
              </a:spcAft>
              <a:defRPr>
                <a:solidFill>
                  <a:schemeClr val="tx1"/>
                </a:solidFill>
                <a:latin typeface="Arial" panose="020B0604020202020204" pitchFamily="34" charset="0"/>
              </a:defRPr>
            </a:lvl6pPr>
            <a:lvl7pPr marL="3359150" indent="-342900" fontAlgn="base">
              <a:spcBef>
                <a:spcPct val="0"/>
              </a:spcBef>
              <a:spcAft>
                <a:spcPct val="0"/>
              </a:spcAft>
              <a:defRPr>
                <a:solidFill>
                  <a:schemeClr val="tx1"/>
                </a:solidFill>
                <a:latin typeface="Arial" panose="020B0604020202020204" pitchFamily="34" charset="0"/>
              </a:defRPr>
            </a:lvl7pPr>
            <a:lvl8pPr marL="3816350" indent="-342900" fontAlgn="base">
              <a:spcBef>
                <a:spcPct val="0"/>
              </a:spcBef>
              <a:spcAft>
                <a:spcPct val="0"/>
              </a:spcAft>
              <a:defRPr>
                <a:solidFill>
                  <a:schemeClr val="tx1"/>
                </a:solidFill>
                <a:latin typeface="Arial" panose="020B0604020202020204" pitchFamily="34" charset="0"/>
              </a:defRPr>
            </a:lvl8pPr>
            <a:lvl9pPr marL="4273550" indent="-342900" fontAlgn="base">
              <a:spcBef>
                <a:spcPct val="0"/>
              </a:spcBef>
              <a:spcAft>
                <a:spcPct val="0"/>
              </a:spcAft>
              <a:defRPr>
                <a:solidFill>
                  <a:schemeClr val="tx1"/>
                </a:solidFill>
                <a:latin typeface="Arial" panose="020B0604020202020204" pitchFamily="34" charset="0"/>
              </a:defRPr>
            </a:lvl9pPr>
          </a:lstStyle>
          <a:p>
            <a:pPr>
              <a:spcBef>
                <a:spcPct val="35000"/>
              </a:spcBef>
              <a:buFontTx/>
              <a:buAutoNum type="arabicPeriod"/>
            </a:pPr>
            <a:r>
              <a:rPr lang="es-ES" altLang="en-US" sz="1600" b="0"/>
              <a:t>Crea interiormente una imagén asociada, de algo que te gusta mucho (p.e. pralines). Pon interiormente la imagén al lado.</a:t>
            </a:r>
            <a:endParaRPr lang="de-DE" altLang="en-US" sz="1600" b="0"/>
          </a:p>
          <a:p>
            <a:pPr>
              <a:spcBef>
                <a:spcPct val="35000"/>
              </a:spcBef>
              <a:buFontTx/>
              <a:buAutoNum type="arabicPeriod"/>
            </a:pPr>
            <a:r>
              <a:rPr lang="es-ES" altLang="en-US" sz="1600" b="0"/>
              <a:t>Crea una imagén disociada de si mismo. La imagén contiene la situación dónde necesitas motivación.</a:t>
            </a:r>
            <a:endParaRPr lang="de-DE" altLang="en-US" sz="1600" b="0"/>
          </a:p>
          <a:p>
            <a:pPr>
              <a:spcBef>
                <a:spcPct val="35000"/>
              </a:spcBef>
              <a:buFontTx/>
              <a:buAutoNum type="arabicPeriod"/>
            </a:pPr>
            <a:r>
              <a:rPr lang="es-ES" altLang="en-US" sz="1600" b="0"/>
              <a:t>Clarificar interiormente, si para todos los sectores está bien que te guste hacer los ejercicios.</a:t>
            </a:r>
            <a:endParaRPr lang="de-DE" altLang="en-US" sz="1600" b="0"/>
          </a:p>
          <a:p>
            <a:pPr>
              <a:spcBef>
                <a:spcPct val="35000"/>
              </a:spcBef>
              <a:buFontTx/>
              <a:buAutoNum type="arabicPeriod"/>
            </a:pPr>
            <a:r>
              <a:rPr lang="es-ES" altLang="en-US" sz="1600" b="0"/>
              <a:t>Imaginate la imagén disociada 2 y inmediatamente detrás la imagén motivadora 1 y asociada. Haz un hueco pequeño en la imagén 2, para ver el imagén 1. Amplia y reduce el hueco una y otra vez.</a:t>
            </a:r>
            <a:endParaRPr lang="de-DE" altLang="en-US" sz="1600" b="0"/>
          </a:p>
          <a:p>
            <a:pPr>
              <a:spcBef>
                <a:spcPct val="35000"/>
              </a:spcBef>
              <a:buFontTx/>
              <a:buAutoNum type="arabicPeriod"/>
            </a:pPr>
            <a:r>
              <a:rPr lang="es-ES" altLang="en-US" sz="1600" b="0"/>
              <a:t>Observa otra vez solamente la imagén 2 y experimenta su efecto. </a:t>
            </a:r>
            <a:endParaRPr lang="de-DE" altLang="en-US" sz="1600" b="0"/>
          </a:p>
        </p:txBody>
      </p:sp>
      <p:sp>
        <p:nvSpPr>
          <p:cNvPr id="528387" name="Rectangle 3"/>
          <p:cNvSpPr>
            <a:spLocks noChangeArrowheads="1"/>
          </p:cNvSpPr>
          <p:nvPr/>
        </p:nvSpPr>
        <p:spPr bwMode="auto">
          <a:xfrm>
            <a:off x="457200" y="1341438"/>
            <a:ext cx="8229600" cy="169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16: Formato de praliné</a:t>
            </a:r>
          </a:p>
          <a:p>
            <a:pPr>
              <a:spcBef>
                <a:spcPct val="30000"/>
              </a:spcBef>
            </a:pPr>
            <a:r>
              <a:rPr lang="es-ES" altLang="en-US" sz="1600" b="0"/>
              <a:t>Este formato de submodalidades es apropiado para motivarse por cosas que no te gustan mucho. Asociado significa, que se puede notar algo que normolmente no se puede ver con los ojos. Así surge el sentimiento de que se tiene la competencia de hacer algo. Disociado significa que se puede ver a sí mismo. Así surge el sentimiento de que se quiere alcanzar algo.</a:t>
            </a:r>
            <a:endParaRPr lang="es-ES_tradnl" altLang="en-US" sz="1600" b="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Text Box 2"/>
          <p:cNvSpPr txBox="1">
            <a:spLocks noChangeArrowheads="1"/>
          </p:cNvSpPr>
          <p:nvPr/>
        </p:nvSpPr>
        <p:spPr bwMode="auto">
          <a:xfrm>
            <a:off x="539750" y="1989138"/>
            <a:ext cx="8280400" cy="4392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5600" indent="-355600">
              <a:defRPr>
                <a:solidFill>
                  <a:schemeClr val="tx1"/>
                </a:solidFill>
                <a:latin typeface="Arial" panose="020B0604020202020204" pitchFamily="34" charset="0"/>
              </a:defRPr>
            </a:lvl1pPr>
            <a:lvl2pPr marL="877888" indent="-342900">
              <a:defRPr>
                <a:solidFill>
                  <a:schemeClr val="tx1"/>
                </a:solidFill>
                <a:latin typeface="Arial" panose="020B0604020202020204" pitchFamily="34" charset="0"/>
              </a:defRPr>
            </a:lvl2pPr>
            <a:lvl3pPr marL="1400175" indent="-342900">
              <a:defRPr>
                <a:solidFill>
                  <a:schemeClr val="tx1"/>
                </a:solidFill>
                <a:latin typeface="Arial" panose="020B0604020202020204" pitchFamily="34" charset="0"/>
              </a:defRPr>
            </a:lvl3pPr>
            <a:lvl4pPr marL="1922463" indent="-342900">
              <a:defRPr>
                <a:solidFill>
                  <a:schemeClr val="tx1"/>
                </a:solidFill>
                <a:latin typeface="Arial" panose="020B0604020202020204" pitchFamily="34" charset="0"/>
              </a:defRPr>
            </a:lvl4pPr>
            <a:lvl5pPr marL="2444750" indent="-342900">
              <a:defRPr>
                <a:solidFill>
                  <a:schemeClr val="tx1"/>
                </a:solidFill>
                <a:latin typeface="Arial" panose="020B0604020202020204" pitchFamily="34" charset="0"/>
              </a:defRPr>
            </a:lvl5pPr>
            <a:lvl6pPr marL="2901950" indent="-342900" fontAlgn="base">
              <a:spcBef>
                <a:spcPct val="0"/>
              </a:spcBef>
              <a:spcAft>
                <a:spcPct val="0"/>
              </a:spcAft>
              <a:defRPr>
                <a:solidFill>
                  <a:schemeClr val="tx1"/>
                </a:solidFill>
                <a:latin typeface="Arial" panose="020B0604020202020204" pitchFamily="34" charset="0"/>
              </a:defRPr>
            </a:lvl6pPr>
            <a:lvl7pPr marL="3359150" indent="-342900" fontAlgn="base">
              <a:spcBef>
                <a:spcPct val="0"/>
              </a:spcBef>
              <a:spcAft>
                <a:spcPct val="0"/>
              </a:spcAft>
              <a:defRPr>
                <a:solidFill>
                  <a:schemeClr val="tx1"/>
                </a:solidFill>
                <a:latin typeface="Arial" panose="020B0604020202020204" pitchFamily="34" charset="0"/>
              </a:defRPr>
            </a:lvl7pPr>
            <a:lvl8pPr marL="3816350" indent="-342900" fontAlgn="base">
              <a:spcBef>
                <a:spcPct val="0"/>
              </a:spcBef>
              <a:spcAft>
                <a:spcPct val="0"/>
              </a:spcAft>
              <a:defRPr>
                <a:solidFill>
                  <a:schemeClr val="tx1"/>
                </a:solidFill>
                <a:latin typeface="Arial" panose="020B0604020202020204" pitchFamily="34" charset="0"/>
              </a:defRPr>
            </a:lvl8pPr>
            <a:lvl9pPr marL="4273550" indent="-342900" fontAlgn="base">
              <a:spcBef>
                <a:spcPct val="0"/>
              </a:spcBef>
              <a:spcAft>
                <a:spcPct val="0"/>
              </a:spcAft>
              <a:defRPr>
                <a:solidFill>
                  <a:schemeClr val="tx1"/>
                </a:solidFill>
                <a:latin typeface="Arial" panose="020B0604020202020204" pitchFamily="34" charset="0"/>
              </a:defRPr>
            </a:lvl9pPr>
          </a:lstStyle>
          <a:p>
            <a:pPr>
              <a:spcBef>
                <a:spcPct val="20000"/>
              </a:spcBef>
              <a:buFontTx/>
              <a:buAutoNum type="arabicPeriod"/>
            </a:pPr>
            <a:r>
              <a:rPr lang="es-ES" altLang="en-US" sz="1400"/>
              <a:t>Imagén del problema asociada:</a:t>
            </a:r>
            <a:r>
              <a:rPr lang="es-ES" altLang="en-US" sz="1400" b="0"/>
              <a:t> Ve internamente, que produce el comportamiento no deseado. Forma el imagén quadrado y encuádralo.</a:t>
            </a:r>
            <a:endParaRPr lang="de-DE" altLang="en-US" sz="1400" b="0"/>
          </a:p>
          <a:p>
            <a:pPr>
              <a:spcBef>
                <a:spcPct val="20000"/>
              </a:spcBef>
              <a:buFontTx/>
              <a:buAutoNum type="arabicPeriod"/>
            </a:pPr>
            <a:r>
              <a:rPr lang="es-ES" altLang="en-US" sz="1400" b="0"/>
              <a:t>Prueba si la reducción ó el oscurecimiento debilita el efecto.</a:t>
            </a:r>
            <a:endParaRPr lang="de-DE" altLang="en-US" sz="1400" b="0"/>
          </a:p>
          <a:p>
            <a:pPr>
              <a:spcBef>
                <a:spcPct val="20000"/>
              </a:spcBef>
              <a:buFontTx/>
              <a:buAutoNum type="arabicPeriod"/>
            </a:pPr>
            <a:r>
              <a:rPr lang="es-ES" altLang="en-US" sz="1400"/>
              <a:t>Imagen del objetivo disociada:</a:t>
            </a:r>
            <a:r>
              <a:rPr lang="es-ES" altLang="en-US" sz="1400" b="0"/>
              <a:t> Mirate a te mismo en una imagen nueva con el comportamiento nuevo.</a:t>
            </a:r>
            <a:endParaRPr lang="de-DE" altLang="en-US" sz="1400" b="0"/>
          </a:p>
          <a:p>
            <a:pPr>
              <a:spcBef>
                <a:spcPct val="20000"/>
              </a:spcBef>
              <a:buFontTx/>
              <a:buAutoNum type="arabicPeriod"/>
            </a:pPr>
            <a:r>
              <a:rPr lang="es-ES" altLang="en-US" sz="1400" b="0"/>
              <a:t>Prueba si una ampliación y mayor luminosidad intensifican la imagen del objetivo.</a:t>
            </a:r>
            <a:endParaRPr lang="de-DE" altLang="en-US" sz="1400" b="0"/>
          </a:p>
          <a:p>
            <a:pPr>
              <a:spcBef>
                <a:spcPct val="20000"/>
              </a:spcBef>
              <a:buFontTx/>
              <a:buAutoNum type="arabicPeriod"/>
            </a:pPr>
            <a:r>
              <a:rPr lang="es-ES" altLang="en-US" sz="1400" b="0"/>
              <a:t>Clarifica interiormente, si el cambio estaría bien para todos los sectores.</a:t>
            </a:r>
            <a:endParaRPr lang="de-DE" altLang="en-US" sz="1400" b="0"/>
          </a:p>
          <a:p>
            <a:pPr>
              <a:spcBef>
                <a:spcPct val="20000"/>
              </a:spcBef>
              <a:buFontTx/>
              <a:buAutoNum type="arabicPeriod"/>
            </a:pPr>
            <a:r>
              <a:rPr lang="es-ES" altLang="en-US" sz="1400" b="0"/>
              <a:t>Amplia e ilumina el imagen del problema.</a:t>
            </a:r>
            <a:endParaRPr lang="de-DE" altLang="en-US" sz="1400" b="0"/>
          </a:p>
          <a:p>
            <a:pPr>
              <a:spcBef>
                <a:spcPct val="20000"/>
              </a:spcBef>
              <a:buFontTx/>
              <a:buAutoNum type="arabicPeriod"/>
            </a:pPr>
            <a:r>
              <a:rPr lang="es-ES" altLang="en-US" sz="1400" b="0"/>
              <a:t>Haz el imagen del objetivo más pequeño y oscuro y ponlo en la esquina interior derecha de la imagen del problema.</a:t>
            </a:r>
            <a:endParaRPr lang="de-DE" altLang="en-US" sz="1400" b="0"/>
          </a:p>
          <a:p>
            <a:pPr>
              <a:spcBef>
                <a:spcPct val="20000"/>
              </a:spcBef>
              <a:buFontTx/>
              <a:buAutoNum type="arabicPeriod"/>
            </a:pPr>
            <a:r>
              <a:rPr lang="es-ES" altLang="en-US" sz="1400"/>
              <a:t>Swish:</a:t>
            </a:r>
            <a:r>
              <a:rPr lang="es-ES" altLang="en-US" sz="1400" b="0"/>
              <a:t> Amplia e ilumina rápidamente la imagen pequeña y oscura mientras que detrás la imagen del problema se reduce, pierde el color y desaperece.</a:t>
            </a:r>
            <a:endParaRPr lang="de-DE" altLang="en-US" sz="1400" b="0"/>
          </a:p>
          <a:p>
            <a:pPr>
              <a:spcBef>
                <a:spcPct val="20000"/>
              </a:spcBef>
              <a:buFontTx/>
              <a:buAutoNum type="arabicPeriod"/>
            </a:pPr>
            <a:r>
              <a:rPr lang="es-ES" altLang="en-US" sz="1400" b="0"/>
              <a:t>Borra interiormente las imagenes y abre los ojos y mira alrededor (Seperator).</a:t>
            </a:r>
            <a:endParaRPr lang="de-DE" altLang="en-US" sz="1400" b="0"/>
          </a:p>
          <a:p>
            <a:pPr>
              <a:spcBef>
                <a:spcPct val="20000"/>
              </a:spcBef>
              <a:buFontTx/>
              <a:buAutoNum type="arabicPeriod"/>
            </a:pPr>
            <a:r>
              <a:rPr lang="es-ES" altLang="en-US" sz="1400" b="0"/>
              <a:t>Haz el Swish muchas veces y cada vez más rápido.</a:t>
            </a:r>
            <a:endParaRPr lang="de-DE" altLang="en-US" sz="1400" b="0"/>
          </a:p>
          <a:p>
            <a:pPr>
              <a:spcBef>
                <a:spcPct val="20000"/>
              </a:spcBef>
              <a:buFontTx/>
              <a:buAutoNum type="arabicPeriod"/>
            </a:pPr>
            <a:r>
              <a:rPr lang="es-ES" altLang="en-US" sz="1400"/>
              <a:t>Prueba:</a:t>
            </a:r>
            <a:r>
              <a:rPr lang="es-ES" altLang="en-US" sz="1400" b="0"/>
              <a:t> Imagínate la primera imagen. Si te cuesta mucho, el swish ha funcionado.</a:t>
            </a:r>
            <a:endParaRPr lang="de-DE" altLang="en-US" sz="1400" b="0"/>
          </a:p>
          <a:p>
            <a:pPr>
              <a:spcBef>
                <a:spcPct val="20000"/>
              </a:spcBef>
              <a:buFontTx/>
              <a:buAutoNum type="arabicPeriod"/>
            </a:pPr>
            <a:r>
              <a:rPr lang="es-ES" altLang="en-US" sz="1400"/>
              <a:t>Alternativas:</a:t>
            </a:r>
            <a:r>
              <a:rPr lang="es-ES" altLang="en-US" sz="1400" b="0"/>
              <a:t> Se puede utilizar también distancia y color en lugar de luminosidad y dimensión. Para reforzar se puede poner cada imagen en una mano y empujar rapidamente la imagen del objetivo al frente y el imagen del problema al fondo durante Swish.</a:t>
            </a:r>
            <a:endParaRPr lang="de-DE" altLang="en-US" sz="1400" b="0"/>
          </a:p>
        </p:txBody>
      </p:sp>
      <p:sp>
        <p:nvSpPr>
          <p:cNvPr id="527363" name="Rectangle 3"/>
          <p:cNvSpPr>
            <a:spLocks noChangeArrowheads="1"/>
          </p:cNvSpPr>
          <p:nvPr/>
        </p:nvSpPr>
        <p:spPr bwMode="auto">
          <a:xfrm>
            <a:off x="457200" y="1196975"/>
            <a:ext cx="8229600" cy="67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17: Swish</a:t>
            </a:r>
          </a:p>
          <a:p>
            <a:pPr>
              <a:spcBef>
                <a:spcPct val="30000"/>
              </a:spcBef>
            </a:pPr>
            <a:r>
              <a:rPr lang="es-ES" altLang="en-US" sz="1400" b="0"/>
              <a:t>Esta intervención de submodalidades es apropiada para cambiar un comportamiento no deseado.</a:t>
            </a:r>
            <a:endParaRPr lang="es-ES_tradnl" altLang="en-US" sz="1400" b="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Text Box 2"/>
          <p:cNvSpPr txBox="1">
            <a:spLocks noChangeArrowheads="1"/>
          </p:cNvSpPr>
          <p:nvPr/>
        </p:nvSpPr>
        <p:spPr bwMode="auto">
          <a:xfrm>
            <a:off x="457200" y="2349500"/>
            <a:ext cx="8147050" cy="351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71463" indent="-271463">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316038" indent="-342900">
              <a:defRPr>
                <a:solidFill>
                  <a:schemeClr val="tx1"/>
                </a:solidFill>
                <a:latin typeface="Arial" panose="020B0604020202020204" pitchFamily="34" charset="0"/>
              </a:defRPr>
            </a:lvl3pPr>
            <a:lvl4pPr marL="1838325" indent="-342900">
              <a:defRPr>
                <a:solidFill>
                  <a:schemeClr val="tx1"/>
                </a:solidFill>
                <a:latin typeface="Arial" panose="020B0604020202020204" pitchFamily="34" charset="0"/>
              </a:defRPr>
            </a:lvl4pPr>
            <a:lvl5pPr marL="2360613" indent="-342900">
              <a:defRPr>
                <a:solidFill>
                  <a:schemeClr val="tx1"/>
                </a:solidFill>
                <a:latin typeface="Arial" panose="020B0604020202020204" pitchFamily="34" charset="0"/>
              </a:defRPr>
            </a:lvl5pPr>
            <a:lvl6pPr marL="2817813" indent="-342900" fontAlgn="base">
              <a:spcBef>
                <a:spcPct val="0"/>
              </a:spcBef>
              <a:spcAft>
                <a:spcPct val="0"/>
              </a:spcAft>
              <a:defRPr>
                <a:solidFill>
                  <a:schemeClr val="tx1"/>
                </a:solidFill>
                <a:latin typeface="Arial" panose="020B0604020202020204" pitchFamily="34" charset="0"/>
              </a:defRPr>
            </a:lvl6pPr>
            <a:lvl7pPr marL="3275013" indent="-342900" fontAlgn="base">
              <a:spcBef>
                <a:spcPct val="0"/>
              </a:spcBef>
              <a:spcAft>
                <a:spcPct val="0"/>
              </a:spcAft>
              <a:defRPr>
                <a:solidFill>
                  <a:schemeClr val="tx1"/>
                </a:solidFill>
                <a:latin typeface="Arial" panose="020B0604020202020204" pitchFamily="34" charset="0"/>
              </a:defRPr>
            </a:lvl7pPr>
            <a:lvl8pPr marL="3732213" indent="-342900" fontAlgn="base">
              <a:spcBef>
                <a:spcPct val="0"/>
              </a:spcBef>
              <a:spcAft>
                <a:spcPct val="0"/>
              </a:spcAft>
              <a:defRPr>
                <a:solidFill>
                  <a:schemeClr val="tx1"/>
                </a:solidFill>
                <a:latin typeface="Arial" panose="020B0604020202020204" pitchFamily="34" charset="0"/>
              </a:defRPr>
            </a:lvl8pPr>
            <a:lvl9pPr marL="4189413" indent="-3429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0000"/>
              </a:spcBef>
              <a:buFontTx/>
              <a:buAutoNum type="arabicPeriod"/>
            </a:pPr>
            <a:r>
              <a:rPr lang="es-ES" altLang="en-US" sz="1400" b="0"/>
              <a:t>Imagínate, que estás en un cine y puedes ver un foto de ti en la pantalla. En la foto te encuentras antes de la situación del miedo cuando todo estaba bien. Y sabes que enfrente hay una foto de ti después de la situación del miedo cuando estabas otra vez a salvo.</a:t>
            </a:r>
            <a:endParaRPr lang="de-DE" altLang="en-US" sz="1400" b="0"/>
          </a:p>
          <a:p>
            <a:pPr>
              <a:lnSpc>
                <a:spcPct val="105000"/>
              </a:lnSpc>
              <a:spcBef>
                <a:spcPct val="40000"/>
              </a:spcBef>
              <a:buFontTx/>
              <a:buAutoNum type="arabicPeriod"/>
            </a:pPr>
            <a:r>
              <a:rPr lang="es-ES" altLang="en-US" sz="1400" b="0"/>
              <a:t>Entonces imagínate, que puedes verte desde el cuarto de proyección. Estás sentado en un cine mirando a la pantalla y viendo una película en blanco y negro desde la situación cuando todo estaba bien a través de la situación de miedo hasta “estar otra vez a salvo”.</a:t>
            </a:r>
            <a:endParaRPr lang="de-DE" altLang="en-US" sz="1400" b="0"/>
          </a:p>
          <a:p>
            <a:pPr>
              <a:lnSpc>
                <a:spcPct val="105000"/>
              </a:lnSpc>
              <a:spcBef>
                <a:spcPct val="40000"/>
              </a:spcBef>
              <a:buFontTx/>
              <a:buAutoNum type="arabicPeriod"/>
            </a:pPr>
            <a:r>
              <a:rPr lang="es-ES" altLang="en-US" sz="1400" b="0"/>
              <a:t>Sal del cuarto de proyección directamente a la imagen final “estar a salvo” y colorea esta imagen.</a:t>
            </a:r>
            <a:endParaRPr lang="de-DE" altLang="en-US" sz="1400" b="0"/>
          </a:p>
          <a:p>
            <a:pPr>
              <a:lnSpc>
                <a:spcPct val="105000"/>
              </a:lnSpc>
              <a:spcBef>
                <a:spcPct val="40000"/>
              </a:spcBef>
              <a:buFontTx/>
              <a:buAutoNum type="arabicPeriod"/>
            </a:pPr>
            <a:r>
              <a:rPr lang="es-ES" altLang="en-US" sz="1400" b="0"/>
              <a:t>Experimenta físicamente como la película retrodece rapidamente hasta la situación inicial cuando todo estaba bien. En este lugar la pantalla se vuelve blanca. Abre los ojos.</a:t>
            </a:r>
            <a:endParaRPr lang="de-DE" altLang="en-US" sz="1400" b="0"/>
          </a:p>
          <a:p>
            <a:pPr>
              <a:lnSpc>
                <a:spcPct val="105000"/>
              </a:lnSpc>
              <a:spcBef>
                <a:spcPct val="40000"/>
              </a:spcBef>
              <a:buFontTx/>
              <a:buAutoNum type="arabicPeriod"/>
            </a:pPr>
            <a:r>
              <a:rPr lang="es-ES" altLang="en-US" sz="1400" b="0"/>
              <a:t>Experimenta el paso 4 algunas veces y cada vez más rápido.</a:t>
            </a:r>
            <a:endParaRPr lang="de-DE" altLang="en-US" sz="1400" b="0"/>
          </a:p>
          <a:p>
            <a:pPr>
              <a:lnSpc>
                <a:spcPct val="105000"/>
              </a:lnSpc>
              <a:spcBef>
                <a:spcPct val="40000"/>
              </a:spcBef>
              <a:buFontTx/>
              <a:buAutoNum type="arabicPeriod"/>
            </a:pPr>
            <a:r>
              <a:rPr lang="es-ES" altLang="en-US" sz="1400" b="0"/>
              <a:t>Si ya no puedes recordar la situación del origen, haz 1.-5. con tres situaciones diferentes – sino la situación del origen es suficiente.</a:t>
            </a:r>
            <a:endParaRPr lang="de-DE" altLang="en-US" sz="1400" b="0"/>
          </a:p>
          <a:p>
            <a:pPr>
              <a:lnSpc>
                <a:spcPct val="105000"/>
              </a:lnSpc>
              <a:spcBef>
                <a:spcPct val="40000"/>
              </a:spcBef>
              <a:buFontTx/>
              <a:buAutoNum type="arabicPeriod"/>
            </a:pPr>
            <a:r>
              <a:rPr lang="es-ES" altLang="en-US" sz="1400" b="0"/>
              <a:t>Prueba mental y contemporaneamente el efecto real de la intervención.</a:t>
            </a:r>
            <a:r>
              <a:rPr lang="de-DE" altLang="en-US" sz="1400" b="0"/>
              <a:t> </a:t>
            </a:r>
          </a:p>
        </p:txBody>
      </p:sp>
      <p:sp>
        <p:nvSpPr>
          <p:cNvPr id="525315" name="Rectangle 3"/>
          <p:cNvSpPr>
            <a:spLocks noChangeArrowheads="1"/>
          </p:cNvSpPr>
          <p:nvPr/>
        </p:nvSpPr>
        <p:spPr bwMode="auto">
          <a:xfrm>
            <a:off x="457200" y="1341438"/>
            <a:ext cx="8229600"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18: Fast Phobia Cure</a:t>
            </a:r>
          </a:p>
          <a:p>
            <a:r>
              <a:rPr lang="es-ES" altLang="en-US" sz="1600" b="0"/>
              <a:t>Esta intervención de submodalidades es apropiada para miedos: ascensor, avión, perros,...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Text Box 2"/>
          <p:cNvSpPr txBox="1">
            <a:spLocks noChangeArrowheads="1"/>
          </p:cNvSpPr>
          <p:nvPr/>
        </p:nvSpPr>
        <p:spPr bwMode="auto">
          <a:xfrm>
            <a:off x="457200" y="3573463"/>
            <a:ext cx="8362950" cy="253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10000"/>
              </a:lnSpc>
              <a:spcBef>
                <a:spcPct val="40000"/>
              </a:spcBef>
              <a:buFontTx/>
              <a:buAutoNum type="arabicPeriod"/>
            </a:pPr>
            <a:r>
              <a:rPr lang="es-ES" altLang="en-US" sz="1600" b="0"/>
              <a:t>Expresa las generalizaciones con un tono interrogativo: </a:t>
            </a:r>
            <a:r>
              <a:rPr lang="es-ES" altLang="en-US" sz="1600" b="0" i="1"/>
              <a:t>“Siempre?”, “Nunca?”, “Todos?”, “Cada?”, “todos los profesores?”,</a:t>
            </a:r>
            <a:r>
              <a:rPr lang="es-ES" altLang="en-US" sz="1600" b="0"/>
              <a:t> ...</a:t>
            </a:r>
            <a:endParaRPr lang="de-DE" altLang="en-US" sz="1600" b="0"/>
          </a:p>
          <a:p>
            <a:pPr>
              <a:lnSpc>
                <a:spcPct val="110000"/>
              </a:lnSpc>
              <a:spcBef>
                <a:spcPct val="40000"/>
              </a:spcBef>
              <a:buFontTx/>
              <a:buAutoNum type="arabicPeriod"/>
            </a:pPr>
            <a:r>
              <a:rPr lang="es-ES" altLang="en-US" sz="1600" b="0"/>
              <a:t>Pregunta ó inventa un juego contrario: </a:t>
            </a:r>
            <a:r>
              <a:rPr lang="es-ES" altLang="en-US" sz="1600" b="0" i="1"/>
              <a:t>“De verdad no conoces alguien, quien ...”</a:t>
            </a:r>
            <a:r>
              <a:rPr lang="es-ES" altLang="en-US" sz="1600" b="0"/>
              <a:t>, ó </a:t>
            </a:r>
            <a:r>
              <a:rPr lang="es-ES" altLang="en-US" sz="1600" b="0" i="1"/>
              <a:t>“Yo conozco ...” </a:t>
            </a:r>
            <a:r>
              <a:rPr lang="es-ES" altLang="en-US" sz="1600" b="0"/>
              <a:t>Es sorprendente cuantas veces las personas dicen nombres concretos</a:t>
            </a:r>
            <a:r>
              <a:rPr lang="es-ES" altLang="en-US" sz="1600" b="0" i="1"/>
              <a:t>.</a:t>
            </a:r>
            <a:endParaRPr lang="de-DE" altLang="en-US" sz="1600" b="0"/>
          </a:p>
          <a:p>
            <a:pPr>
              <a:lnSpc>
                <a:spcPct val="110000"/>
              </a:lnSpc>
              <a:spcBef>
                <a:spcPct val="40000"/>
              </a:spcBef>
              <a:buFontTx/>
              <a:buAutoNum type="arabicPeriod"/>
            </a:pPr>
            <a:r>
              <a:rPr lang="es-ES" altLang="en-US" sz="1600" b="0"/>
              <a:t>Pegunta específicamente, si la situación es adecuada: </a:t>
            </a:r>
            <a:r>
              <a:rPr lang="es-ES" altLang="en-US" sz="1600" b="0" i="1"/>
              <a:t>“Sobre quién estás hablando exactamente?”</a:t>
            </a:r>
            <a:r>
              <a:rPr lang="es-ES" altLang="en-US" sz="1600" b="0"/>
              <a:t>  Es sorprendente cuantas veces dicen nombres concretos.</a:t>
            </a:r>
            <a:endParaRPr lang="de-DE" altLang="en-US" sz="1600" b="0"/>
          </a:p>
          <a:p>
            <a:pPr>
              <a:lnSpc>
                <a:spcPct val="110000"/>
              </a:lnSpc>
              <a:spcBef>
                <a:spcPct val="40000"/>
              </a:spcBef>
              <a:buFontTx/>
              <a:buAutoNum type="arabicPeriod"/>
            </a:pPr>
            <a:r>
              <a:rPr lang="es-ES" altLang="en-US" sz="1600" b="0"/>
              <a:t>Una variante provocativa es responder con más generalizaciones y exagerar, por ejemplo: </a:t>
            </a:r>
            <a:r>
              <a:rPr lang="es-ES" altLang="en-US" sz="1600" b="0" i="1"/>
              <a:t>“Somos todos siempre y por todas partes así, no?”</a:t>
            </a:r>
            <a:endParaRPr lang="de-DE" altLang="en-US" sz="1600" b="0"/>
          </a:p>
        </p:txBody>
      </p:sp>
      <p:sp>
        <p:nvSpPr>
          <p:cNvPr id="526339" name="Rectangle 3"/>
          <p:cNvSpPr>
            <a:spLocks noChangeArrowheads="1"/>
          </p:cNvSpPr>
          <p:nvPr/>
        </p:nvSpPr>
        <p:spPr bwMode="auto">
          <a:xfrm>
            <a:off x="457200" y="1341438"/>
            <a:ext cx="8229600" cy="2147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19: Metamodelo 1 – Generalización</a:t>
            </a:r>
          </a:p>
          <a:p>
            <a:pPr>
              <a:spcBef>
                <a:spcPct val="20000"/>
              </a:spcBef>
            </a:pPr>
            <a:r>
              <a:rPr lang="es-ES" altLang="en-US" sz="1400" b="0"/>
              <a:t>El metamodelo analiza frases en busca de genralizaciones, distorsiones ó omisiones. Las pregunatas del metamodelo sirven para recuperar la parte perdido de la percepción en la frase que molesta.</a:t>
            </a:r>
          </a:p>
          <a:p>
            <a:r>
              <a:rPr lang="es-ES" altLang="en-US" sz="1400" b="0"/>
              <a:t>Con generalizaciones (siempre, nunca, todos,...) evitamos la unicidad y el fondo de una experiencia. La consequencia es aburrimiento. Quien utiliza generalizaciones muchas veces, ha elegido superficialidad en un sector. Las preguntas del metamodelo sirven para cambiar el filtro de la percepción. Si puedes notar que tu cliente utiliza generalización en relación a un tema, las preguntas siguientes ayudan a cambiar su punto de vista. También en el monólogo interior se vale prestar atención y utilizar la intervención de PNL en caso necesario.</a:t>
            </a:r>
            <a:endParaRPr lang="es-ES_tradnl" altLang="en-US" sz="1400" b="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Text Box 2"/>
          <p:cNvSpPr txBox="1">
            <a:spLocks noChangeArrowheads="1"/>
          </p:cNvSpPr>
          <p:nvPr/>
        </p:nvSpPr>
        <p:spPr bwMode="auto">
          <a:xfrm>
            <a:off x="1692275" y="2008188"/>
            <a:ext cx="65516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
        <p:nvSpPr>
          <p:cNvPr id="524291" name="Text Box 3"/>
          <p:cNvSpPr txBox="1">
            <a:spLocks noChangeArrowheads="1"/>
          </p:cNvSpPr>
          <p:nvPr/>
        </p:nvSpPr>
        <p:spPr bwMode="auto">
          <a:xfrm>
            <a:off x="466725" y="3795713"/>
            <a:ext cx="7921625"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71463" indent="-271463">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316038" indent="-342900">
              <a:defRPr>
                <a:solidFill>
                  <a:schemeClr val="tx1"/>
                </a:solidFill>
                <a:latin typeface="Arial" panose="020B0604020202020204" pitchFamily="34" charset="0"/>
              </a:defRPr>
            </a:lvl3pPr>
            <a:lvl4pPr marL="1838325" indent="-342900">
              <a:defRPr>
                <a:solidFill>
                  <a:schemeClr val="tx1"/>
                </a:solidFill>
                <a:latin typeface="Arial" panose="020B0604020202020204" pitchFamily="34" charset="0"/>
              </a:defRPr>
            </a:lvl4pPr>
            <a:lvl5pPr marL="2360613" indent="-342900">
              <a:defRPr>
                <a:solidFill>
                  <a:schemeClr val="tx1"/>
                </a:solidFill>
                <a:latin typeface="Arial" panose="020B0604020202020204" pitchFamily="34" charset="0"/>
              </a:defRPr>
            </a:lvl5pPr>
            <a:lvl6pPr marL="2817813" indent="-342900" fontAlgn="base">
              <a:spcBef>
                <a:spcPct val="0"/>
              </a:spcBef>
              <a:spcAft>
                <a:spcPct val="0"/>
              </a:spcAft>
              <a:defRPr>
                <a:solidFill>
                  <a:schemeClr val="tx1"/>
                </a:solidFill>
                <a:latin typeface="Arial" panose="020B0604020202020204" pitchFamily="34" charset="0"/>
              </a:defRPr>
            </a:lvl6pPr>
            <a:lvl7pPr marL="3275013" indent="-342900" fontAlgn="base">
              <a:spcBef>
                <a:spcPct val="0"/>
              </a:spcBef>
              <a:spcAft>
                <a:spcPct val="0"/>
              </a:spcAft>
              <a:defRPr>
                <a:solidFill>
                  <a:schemeClr val="tx1"/>
                </a:solidFill>
                <a:latin typeface="Arial" panose="020B0604020202020204" pitchFamily="34" charset="0"/>
              </a:defRPr>
            </a:lvl7pPr>
            <a:lvl8pPr marL="3732213" indent="-342900" fontAlgn="base">
              <a:spcBef>
                <a:spcPct val="0"/>
              </a:spcBef>
              <a:spcAft>
                <a:spcPct val="0"/>
              </a:spcAft>
              <a:defRPr>
                <a:solidFill>
                  <a:schemeClr val="tx1"/>
                </a:solidFill>
                <a:latin typeface="Arial" panose="020B0604020202020204" pitchFamily="34" charset="0"/>
              </a:defRPr>
            </a:lvl8pPr>
            <a:lvl9pPr marL="4189413" indent="-342900" fontAlgn="base">
              <a:spcBef>
                <a:spcPct val="0"/>
              </a:spcBef>
              <a:spcAft>
                <a:spcPct val="0"/>
              </a:spcAft>
              <a:defRPr>
                <a:solidFill>
                  <a:schemeClr val="tx1"/>
                </a:solidFill>
                <a:latin typeface="Arial" panose="020B0604020202020204" pitchFamily="34" charset="0"/>
              </a:defRPr>
            </a:lvl9pPr>
          </a:lstStyle>
          <a:p>
            <a:pPr>
              <a:spcBef>
                <a:spcPct val="15000"/>
              </a:spcBef>
              <a:buFontTx/>
              <a:buAutoNum type="arabicPeriod"/>
            </a:pPr>
            <a:r>
              <a:rPr lang="es-ES" altLang="en-US" sz="1600" b="0"/>
              <a:t>Pregunta por la conexión: </a:t>
            </a:r>
            <a:r>
              <a:rPr lang="es-ES" altLang="en-US" sz="1600" b="0" i="1"/>
              <a:t>„Como causa ... (X) exactamente ... (Y)?”</a:t>
            </a:r>
            <a:endParaRPr lang="de-DE" altLang="en-US" sz="1600" b="0"/>
          </a:p>
          <a:p>
            <a:pPr>
              <a:spcBef>
                <a:spcPct val="15000"/>
              </a:spcBef>
              <a:buFontTx/>
              <a:buAutoNum type="arabicPeriod"/>
            </a:pPr>
            <a:r>
              <a:rPr lang="es-ES" altLang="en-US" sz="1600" b="0"/>
              <a:t>Desconcerta la conexión: </a:t>
            </a:r>
            <a:r>
              <a:rPr lang="es-ES" altLang="en-US" sz="1600" b="0" i="1"/>
              <a:t>„Dónde está la conexión?” ó: En que relación está la cosa con la otra?”</a:t>
            </a:r>
            <a:endParaRPr lang="de-DE" altLang="en-US" sz="1600" b="0"/>
          </a:p>
          <a:p>
            <a:pPr>
              <a:spcBef>
                <a:spcPct val="15000"/>
              </a:spcBef>
              <a:buFontTx/>
              <a:buAutoNum type="arabicPeriod"/>
            </a:pPr>
            <a:r>
              <a:rPr lang="es-ES" altLang="en-US" sz="1600" b="0"/>
              <a:t>Pregunta por las generalizaciones incluidas:“X significa siempre Y?” ó “Es siempre así, sí ...?”</a:t>
            </a:r>
            <a:endParaRPr lang="de-DE" altLang="en-US" sz="1600" b="0"/>
          </a:p>
          <a:p>
            <a:pPr>
              <a:spcBef>
                <a:spcPct val="15000"/>
              </a:spcBef>
              <a:buFontTx/>
              <a:buAutoNum type="arabicPeriod"/>
            </a:pPr>
            <a:r>
              <a:rPr lang="es-ES" altLang="en-US" sz="1600" b="0"/>
              <a:t>Puedes provocar emocionalmente, también: “Como ...?” ó pregunta por las generalizaciones incluidos: “Es siempre así?”</a:t>
            </a:r>
            <a:endParaRPr lang="de-DE" altLang="en-US" sz="1600" b="0"/>
          </a:p>
          <a:p>
            <a:pPr>
              <a:spcBef>
                <a:spcPct val="15000"/>
              </a:spcBef>
              <a:buFontTx/>
              <a:buAutoNum type="arabicPeriod"/>
            </a:pPr>
            <a:r>
              <a:rPr lang="es-ES" altLang="en-US" sz="1600" b="0"/>
              <a:t>Si veas una irritación emocional a tu interlocutor, es un buen momento, para ofrecer un convencimiento que ayudan: ”Quizás es más así,...”</a:t>
            </a:r>
            <a:r>
              <a:rPr lang="de-DE" altLang="en-US" sz="1600" b="0"/>
              <a:t> </a:t>
            </a:r>
          </a:p>
        </p:txBody>
      </p:sp>
      <p:sp>
        <p:nvSpPr>
          <p:cNvPr id="524292" name="Rectangle 4"/>
          <p:cNvSpPr>
            <a:spLocks noChangeArrowheads="1"/>
          </p:cNvSpPr>
          <p:nvPr/>
        </p:nvSpPr>
        <p:spPr bwMode="auto">
          <a:xfrm>
            <a:off x="457200" y="1341438"/>
            <a:ext cx="8229600" cy="240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20: Metamodelo 2 – causa-efecto-distorsión </a:t>
            </a:r>
          </a:p>
          <a:p>
            <a:pPr>
              <a:lnSpc>
                <a:spcPct val="85000"/>
              </a:lnSpc>
              <a:spcBef>
                <a:spcPct val="30000"/>
              </a:spcBef>
            </a:pPr>
            <a:r>
              <a:rPr lang="es-ES" altLang="en-US" sz="1400" b="0"/>
              <a:t>A la gente le gusta inventar causas, por ejemplo: ”A causa de que... (X) por eso estoy ... (Y).” Hay convencimientos que apoyan y molestan. Se recomienda sustituir convencimientos que molestan por convencimientos que apoyan.</a:t>
            </a:r>
          </a:p>
          <a:p>
            <a:pPr>
              <a:lnSpc>
                <a:spcPct val="85000"/>
              </a:lnSpc>
              <a:spcBef>
                <a:spcPct val="30000"/>
              </a:spcBef>
            </a:pPr>
            <a:r>
              <a:rPr lang="es-ES" altLang="en-US" sz="1400" b="0"/>
              <a:t>Los convencimientos tienen la estructura: „ A causa de que X, por eso Y.” Utilizando convencimientos que molestan, evitamos asumir la responsabilidad. Muchas veces se encuentra detrás poder, dependencia, sacrificio, culpa, agresión y fastidio. Muchas veces elegimos por eso: estar de merced a alguien, bajar sus capacidades, confusión y recriminaciones.</a:t>
            </a:r>
          </a:p>
          <a:p>
            <a:pPr>
              <a:lnSpc>
                <a:spcPct val="85000"/>
              </a:lnSpc>
              <a:spcBef>
                <a:spcPct val="30000"/>
              </a:spcBef>
            </a:pPr>
            <a:r>
              <a:rPr lang="es-ES" altLang="en-US" sz="1400" b="0"/>
              <a:t>Con la intervención de PNL siguiente se puede indagar en convencimientos que molestan y ofrecer convencimientos que apoyan. Estes convencimientos están fijado emocionalmente por eso la lógica no ayuda mucho – en este caso la irritación emocional es necessaria.</a:t>
            </a:r>
            <a:endParaRPr lang="es-ES_tradnl" altLang="en-US" sz="1400" b="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Text Box 2"/>
          <p:cNvSpPr txBox="1">
            <a:spLocks noChangeArrowheads="1"/>
          </p:cNvSpPr>
          <p:nvPr/>
        </p:nvSpPr>
        <p:spPr bwMode="auto">
          <a:xfrm>
            <a:off x="457200" y="3889375"/>
            <a:ext cx="8218488" cy="234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71463" indent="-271463">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316038" indent="-342900">
              <a:defRPr>
                <a:solidFill>
                  <a:schemeClr val="tx1"/>
                </a:solidFill>
                <a:latin typeface="Arial" panose="020B0604020202020204" pitchFamily="34" charset="0"/>
              </a:defRPr>
            </a:lvl3pPr>
            <a:lvl4pPr marL="1838325" indent="-342900">
              <a:defRPr>
                <a:solidFill>
                  <a:schemeClr val="tx1"/>
                </a:solidFill>
                <a:latin typeface="Arial" panose="020B0604020202020204" pitchFamily="34" charset="0"/>
              </a:defRPr>
            </a:lvl4pPr>
            <a:lvl5pPr marL="2360613" indent="-342900">
              <a:defRPr>
                <a:solidFill>
                  <a:schemeClr val="tx1"/>
                </a:solidFill>
                <a:latin typeface="Arial" panose="020B0604020202020204" pitchFamily="34" charset="0"/>
              </a:defRPr>
            </a:lvl5pPr>
            <a:lvl6pPr marL="2817813" indent="-342900" fontAlgn="base">
              <a:spcBef>
                <a:spcPct val="0"/>
              </a:spcBef>
              <a:spcAft>
                <a:spcPct val="0"/>
              </a:spcAft>
              <a:defRPr>
                <a:solidFill>
                  <a:schemeClr val="tx1"/>
                </a:solidFill>
                <a:latin typeface="Arial" panose="020B0604020202020204" pitchFamily="34" charset="0"/>
              </a:defRPr>
            </a:lvl6pPr>
            <a:lvl7pPr marL="3275013" indent="-342900" fontAlgn="base">
              <a:spcBef>
                <a:spcPct val="0"/>
              </a:spcBef>
              <a:spcAft>
                <a:spcPct val="0"/>
              </a:spcAft>
              <a:defRPr>
                <a:solidFill>
                  <a:schemeClr val="tx1"/>
                </a:solidFill>
                <a:latin typeface="Arial" panose="020B0604020202020204" pitchFamily="34" charset="0"/>
              </a:defRPr>
            </a:lvl7pPr>
            <a:lvl8pPr marL="3732213" indent="-342900" fontAlgn="base">
              <a:spcBef>
                <a:spcPct val="0"/>
              </a:spcBef>
              <a:spcAft>
                <a:spcPct val="0"/>
              </a:spcAft>
              <a:defRPr>
                <a:solidFill>
                  <a:schemeClr val="tx1"/>
                </a:solidFill>
                <a:latin typeface="Arial" panose="020B0604020202020204" pitchFamily="34" charset="0"/>
              </a:defRPr>
            </a:lvl8pPr>
            <a:lvl9pPr marL="4189413" indent="-342900" fontAlgn="base">
              <a:spcBef>
                <a:spcPct val="0"/>
              </a:spcBef>
              <a:spcAft>
                <a:spcPct val="0"/>
              </a:spcAft>
              <a:defRPr>
                <a:solidFill>
                  <a:schemeClr val="tx1"/>
                </a:solidFill>
                <a:latin typeface="Arial" panose="020B0604020202020204" pitchFamily="34" charset="0"/>
              </a:defRPr>
            </a:lvl9pPr>
          </a:lstStyle>
          <a:p>
            <a:pPr>
              <a:lnSpc>
                <a:spcPct val="110000"/>
              </a:lnSpc>
              <a:spcBef>
                <a:spcPct val="45000"/>
              </a:spcBef>
              <a:buFontTx/>
              <a:buAutoNum type="arabicPeriod"/>
            </a:pPr>
            <a:r>
              <a:rPr lang="it-IT" altLang="en-US" sz="1600" b="0"/>
              <a:t>Pregunta: </a:t>
            </a:r>
            <a:r>
              <a:rPr lang="it-IT" altLang="en-US" sz="1600" b="0" i="1"/>
              <a:t>„Qué podría pasar, si … </a:t>
            </a:r>
            <a:r>
              <a:rPr lang="es-ES" altLang="en-US" sz="1600" b="0" i="1"/>
              <a:t>(no pudieras ayudar siempre)?”</a:t>
            </a:r>
            <a:r>
              <a:rPr lang="es-ES" altLang="en-US" sz="1600" b="0"/>
              <a:t> ó </a:t>
            </a:r>
            <a:r>
              <a:rPr lang="es-ES" altLang="en-US" sz="1600" b="0" i="1"/>
              <a:t>“Qué te impide … </a:t>
            </a:r>
            <a:r>
              <a:rPr lang="fr-FR" altLang="en-US" sz="1600" b="0" i="1"/>
              <a:t>(pensar en tí mismo)?</a:t>
            </a:r>
            <a:r>
              <a:rPr lang="fr-FR" altLang="en-US" sz="1600" b="0"/>
              <a:t>” </a:t>
            </a:r>
            <a:r>
              <a:rPr lang="it-IT" altLang="en-US" sz="1600" b="0"/>
              <a:t>Entonces recibes normalmente la parte que falta detrás del convencimiento; de la interconexión causa-efecto. Ahora sigue con las preguntas de la carta 36.</a:t>
            </a:r>
            <a:endParaRPr lang="de-DE" altLang="en-US" sz="1600" b="0"/>
          </a:p>
          <a:p>
            <a:pPr>
              <a:lnSpc>
                <a:spcPct val="110000"/>
              </a:lnSpc>
              <a:spcBef>
                <a:spcPct val="45000"/>
              </a:spcBef>
              <a:buFontTx/>
              <a:buAutoNum type="arabicPeriod"/>
            </a:pPr>
            <a:r>
              <a:rPr lang="it-IT" altLang="en-US" sz="1600" b="0"/>
              <a:t>En el contexto terapéutico funciona también: </a:t>
            </a:r>
            <a:r>
              <a:rPr lang="it-IT" altLang="en-US" sz="1600" b="0" i="1"/>
              <a:t>“A decir verdad, quién lo dice?” </a:t>
            </a:r>
            <a:r>
              <a:rPr lang="it-IT" altLang="en-US" sz="1600" b="0"/>
              <a:t>Esta variación es apropiada si piensas que otra persona ha aplicado inconscientemente ciertas normas. Si tu cliente dice: </a:t>
            </a:r>
            <a:r>
              <a:rPr lang="it-IT" altLang="en-US" sz="1600" b="0" i="1"/>
              <a:t>“Mi madre.”,</a:t>
            </a:r>
            <a:r>
              <a:rPr lang="it-IT" altLang="en-US" sz="1600" b="0"/>
              <a:t> entonces dices: </a:t>
            </a:r>
            <a:r>
              <a:rPr lang="it-IT" altLang="en-US" sz="1600" b="0" i="1"/>
              <a:t>“Haces siempre todo que tu madre dice?”</a:t>
            </a:r>
            <a:endParaRPr lang="de-DE" altLang="en-US" sz="1600" b="0"/>
          </a:p>
        </p:txBody>
      </p:sp>
      <p:sp>
        <p:nvSpPr>
          <p:cNvPr id="523267" name="Rectangle 3"/>
          <p:cNvSpPr>
            <a:spLocks noChangeArrowheads="1"/>
          </p:cNvSpPr>
          <p:nvPr/>
        </p:nvSpPr>
        <p:spPr bwMode="auto">
          <a:xfrm>
            <a:off x="457200" y="1341438"/>
            <a:ext cx="8578850" cy="2328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21: </a:t>
            </a:r>
            <a:r>
              <a:rPr lang="it-IT" altLang="en-US" sz="2400">
                <a:solidFill>
                  <a:srgbClr val="990033"/>
                </a:solidFill>
              </a:rPr>
              <a:t>Metamodelo 3 </a:t>
            </a:r>
            <a:r>
              <a:rPr lang="es-ES_tradnl" altLang="en-US">
                <a:solidFill>
                  <a:srgbClr val="990033"/>
                </a:solidFill>
              </a:rPr>
              <a:t>–</a:t>
            </a:r>
            <a:r>
              <a:rPr lang="es-ES_tradnl" altLang="en-US"/>
              <a:t> </a:t>
            </a:r>
            <a:r>
              <a:rPr lang="it-IT" altLang="en-US" sz="2400">
                <a:solidFill>
                  <a:srgbClr val="990033"/>
                </a:solidFill>
              </a:rPr>
              <a:t>Operadores modales </a:t>
            </a:r>
            <a:br>
              <a:rPr lang="it-IT" altLang="en-US" sz="2400">
                <a:solidFill>
                  <a:srgbClr val="990033"/>
                </a:solidFill>
              </a:rPr>
            </a:br>
            <a:r>
              <a:rPr lang="it-IT" altLang="en-US" sz="2400">
                <a:solidFill>
                  <a:srgbClr val="990033"/>
                </a:solidFill>
              </a:rPr>
              <a:t>                                    (deber, tener que, no poner)</a:t>
            </a:r>
            <a:endParaRPr lang="es-ES_tradnl" altLang="en-US" sz="2400">
              <a:solidFill>
                <a:srgbClr val="990033"/>
              </a:solidFill>
            </a:endParaRPr>
          </a:p>
          <a:p>
            <a:pPr>
              <a:spcBef>
                <a:spcPct val="40000"/>
              </a:spcBef>
            </a:pPr>
            <a:r>
              <a:rPr lang="es-ES" altLang="en-US" sz="1600" b="0"/>
              <a:t>Con operadores modales (deber, tener que, no poner, …) se hace audible, que alguien se acoge a autoridades exteriores. Evita asumir la responsabilidad por si mismo. A menudo la causa es sobrecarga y presión emocional. Esta persona ha elegido a menudo desvalimiento, adaptación, represión e identificación con el agresor.</a:t>
            </a:r>
          </a:p>
          <a:p>
            <a:pPr>
              <a:spcBef>
                <a:spcPct val="20000"/>
              </a:spcBef>
            </a:pPr>
            <a:r>
              <a:rPr lang="es-ES" altLang="en-US" sz="1600" b="0"/>
              <a:t>Esta intervención es útil solo para mensajes sin causa. Por ejemplo en la frase: “Hay que ayudar siempre a todos.” falta (omisión) la causa porque se debe hacer.</a:t>
            </a:r>
            <a:endParaRPr lang="es-ES_tradnl" altLang="en-US" sz="1600" b="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Rectangle 2"/>
          <p:cNvSpPr>
            <a:spLocks noGrp="1" noChangeArrowheads="1"/>
          </p:cNvSpPr>
          <p:nvPr>
            <p:ph type="body" idx="4294967295"/>
          </p:nvPr>
        </p:nvSpPr>
        <p:spPr bwMode="auto">
          <a:xfrm>
            <a:off x="431800" y="1258888"/>
            <a:ext cx="8229600" cy="489585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defTabSz="896938">
              <a:lnSpc>
                <a:spcPct val="80000"/>
              </a:lnSpc>
              <a:buFontTx/>
              <a:buNone/>
              <a:tabLst>
                <a:tab pos="449263" algn="l"/>
                <a:tab pos="1168400" algn="l"/>
              </a:tabLst>
            </a:pPr>
            <a:r>
              <a:rPr lang="es-ES_tradnl" altLang="en-US" sz="2400" b="1">
                <a:solidFill>
                  <a:srgbClr val="990033"/>
                </a:solidFill>
              </a:rPr>
              <a:t>Axiomas de PNL</a:t>
            </a:r>
          </a:p>
          <a:p>
            <a:pPr marL="0" indent="0" defTabSz="896938">
              <a:lnSpc>
                <a:spcPct val="80000"/>
              </a:lnSpc>
              <a:buFontTx/>
              <a:buNone/>
              <a:tabLst>
                <a:tab pos="449263" algn="l"/>
                <a:tab pos="1168400" algn="l"/>
              </a:tabLst>
            </a:pPr>
            <a:r>
              <a:rPr lang="es-ES_tradnl" altLang="en-US" sz="2000"/>
              <a:t>	5 actitudes fundamentales de PNL</a:t>
            </a:r>
          </a:p>
          <a:p>
            <a:pPr marL="0" indent="0" defTabSz="896938">
              <a:lnSpc>
                <a:spcPct val="80000"/>
              </a:lnSpc>
              <a:buFontTx/>
              <a:buNone/>
              <a:tabLst>
                <a:tab pos="449263" algn="l"/>
                <a:tab pos="1168400" algn="l"/>
              </a:tabLst>
            </a:pPr>
            <a:r>
              <a:rPr lang="es-ES_tradnl" altLang="en-US" sz="2000"/>
              <a:t>	Axiomas de PNL y contenidos de PNL como sabidurías</a:t>
            </a:r>
          </a:p>
          <a:p>
            <a:pPr marL="0" indent="0" defTabSz="896938">
              <a:lnSpc>
                <a:spcPct val="80000"/>
              </a:lnSpc>
              <a:buFontTx/>
              <a:buNone/>
              <a:tabLst>
                <a:tab pos="449263" algn="l"/>
                <a:tab pos="1168400" algn="l"/>
              </a:tabLst>
            </a:pPr>
            <a:endParaRPr lang="es-ES_tradnl" altLang="en-US" sz="2000"/>
          </a:p>
          <a:p>
            <a:pPr marL="0" indent="0" defTabSz="896938">
              <a:lnSpc>
                <a:spcPct val="80000"/>
              </a:lnSpc>
              <a:buFontTx/>
              <a:buNone/>
              <a:tabLst>
                <a:tab pos="449263" algn="l"/>
                <a:tab pos="1168400" algn="l"/>
              </a:tabLst>
            </a:pPr>
            <a:r>
              <a:rPr lang="es-ES_tradnl" altLang="en-US" sz="2400" b="1">
                <a:solidFill>
                  <a:srgbClr val="990033"/>
                </a:solidFill>
              </a:rPr>
              <a:t>Habilidades de PNL</a:t>
            </a:r>
          </a:p>
          <a:p>
            <a:pPr marL="0" indent="0" defTabSz="896938">
              <a:lnSpc>
                <a:spcPct val="80000"/>
              </a:lnSpc>
              <a:buFontTx/>
              <a:buNone/>
              <a:tabLst>
                <a:tab pos="449263" algn="l"/>
                <a:tab pos="1168400" algn="l"/>
              </a:tabLst>
            </a:pPr>
            <a:r>
              <a:rPr lang="es-ES_tradnl" altLang="en-US" sz="2000"/>
              <a:t>	H 1	Aprehensión y Interpretación 	</a:t>
            </a:r>
            <a:endParaRPr lang="en-GB" altLang="en-US" sz="2000"/>
          </a:p>
          <a:p>
            <a:pPr marL="0" indent="0" defTabSz="896938">
              <a:lnSpc>
                <a:spcPct val="80000"/>
              </a:lnSpc>
              <a:buFontTx/>
              <a:buNone/>
              <a:tabLst>
                <a:tab pos="449263" algn="l"/>
                <a:tab pos="1168400" algn="l"/>
              </a:tabLst>
            </a:pPr>
            <a:r>
              <a:rPr lang="en-GB" altLang="en-US" sz="2000"/>
              <a:t>	H 2	Rapport con Backtrack y “Pacen &amp; leaden”</a:t>
            </a:r>
            <a:endParaRPr lang="es-ES_tradnl" altLang="en-US" sz="2000"/>
          </a:p>
          <a:p>
            <a:pPr marL="0" indent="0" defTabSz="896938">
              <a:lnSpc>
                <a:spcPct val="80000"/>
              </a:lnSpc>
              <a:buFontTx/>
              <a:buNone/>
              <a:tabLst>
                <a:tab pos="449263" algn="l"/>
                <a:tab pos="1168400" algn="l"/>
              </a:tabLst>
            </a:pPr>
            <a:r>
              <a:rPr lang="es-ES_tradnl" altLang="en-US" sz="2000"/>
              <a:t>	H 3	Verbalizar experiencias emocionales</a:t>
            </a:r>
          </a:p>
          <a:p>
            <a:pPr marL="0" indent="0" defTabSz="896938">
              <a:lnSpc>
                <a:spcPct val="80000"/>
              </a:lnSpc>
              <a:buFontTx/>
              <a:buNone/>
              <a:tabLst>
                <a:tab pos="449263" algn="l"/>
                <a:tab pos="1168400" algn="l"/>
              </a:tabLst>
            </a:pPr>
            <a:r>
              <a:rPr lang="es-ES_tradnl" altLang="en-US" sz="2000"/>
              <a:t>	H 4	Trato con incongruencias</a:t>
            </a:r>
          </a:p>
          <a:p>
            <a:pPr marL="0" indent="0" defTabSz="896938">
              <a:lnSpc>
                <a:spcPct val="80000"/>
              </a:lnSpc>
              <a:buFontTx/>
              <a:buNone/>
              <a:tabLst>
                <a:tab pos="449263" algn="l"/>
                <a:tab pos="1168400" algn="l"/>
              </a:tabLst>
            </a:pPr>
            <a:r>
              <a:rPr lang="es-ES_tradnl" altLang="en-US" sz="2000"/>
              <a:t>	H 5	„Como-si-técnica”</a:t>
            </a:r>
          </a:p>
          <a:p>
            <a:pPr marL="0" indent="0" defTabSz="896938">
              <a:lnSpc>
                <a:spcPct val="80000"/>
              </a:lnSpc>
              <a:buFontTx/>
              <a:buNone/>
              <a:tabLst>
                <a:tab pos="449263" algn="l"/>
                <a:tab pos="1168400" algn="l"/>
              </a:tabLst>
            </a:pPr>
            <a:r>
              <a:rPr lang="es-ES_tradnl" altLang="en-US" sz="2000"/>
              <a:t>	H 6	VAKOG-Trance</a:t>
            </a:r>
          </a:p>
          <a:p>
            <a:pPr marL="0" indent="0" defTabSz="896938">
              <a:lnSpc>
                <a:spcPct val="80000"/>
              </a:lnSpc>
              <a:buFontTx/>
              <a:buNone/>
              <a:tabLst>
                <a:tab pos="449263" algn="l"/>
                <a:tab pos="1168400" algn="l"/>
              </a:tabLst>
            </a:pPr>
            <a:r>
              <a:rPr lang="es-ES_tradnl" altLang="en-US" sz="2000"/>
              <a:t>	H 7	VAK-Lengua</a:t>
            </a:r>
          </a:p>
          <a:p>
            <a:pPr marL="0" indent="0" defTabSz="896938">
              <a:lnSpc>
                <a:spcPct val="80000"/>
              </a:lnSpc>
              <a:buFontTx/>
              <a:buNone/>
              <a:tabLst>
                <a:tab pos="449263" algn="l"/>
                <a:tab pos="1168400" algn="l"/>
              </a:tabLst>
            </a:pPr>
            <a:r>
              <a:rPr lang="es-ES_tradnl" altLang="en-US" sz="2000"/>
              <a:t>	H 8	Indicaciones del movimiento de los ojos</a:t>
            </a:r>
          </a:p>
          <a:p>
            <a:pPr marL="0" indent="0" defTabSz="896938">
              <a:lnSpc>
                <a:spcPct val="80000"/>
              </a:lnSpc>
              <a:buFontTx/>
              <a:buNone/>
              <a:tabLst>
                <a:tab pos="449263" algn="l"/>
                <a:tab pos="1168400" algn="l"/>
              </a:tabLst>
            </a:pPr>
            <a:r>
              <a:rPr lang="es-ES_tradnl" altLang="en-US" sz="2000"/>
              <a:t>	H 9	SCORE – Del problema al destino</a:t>
            </a:r>
            <a:endParaRPr lang="de-DE" altLang="en-US" sz="2000"/>
          </a:p>
          <a:p>
            <a:pPr marL="0" indent="0" defTabSz="896938">
              <a:lnSpc>
                <a:spcPct val="80000"/>
              </a:lnSpc>
              <a:buFontTx/>
              <a:buNone/>
              <a:tabLst>
                <a:tab pos="449263" algn="l"/>
                <a:tab pos="1168400" algn="l"/>
              </a:tabLst>
            </a:pPr>
            <a:r>
              <a:rPr lang="de-DE" altLang="en-US" sz="2000"/>
              <a:t>	H10	Eco-check con Futrepace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Text Box 2"/>
          <p:cNvSpPr txBox="1">
            <a:spLocks noChangeArrowheads="1"/>
          </p:cNvSpPr>
          <p:nvPr/>
        </p:nvSpPr>
        <p:spPr bwMode="auto">
          <a:xfrm>
            <a:off x="457200" y="4481513"/>
            <a:ext cx="8147050" cy="168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15000"/>
              </a:lnSpc>
              <a:spcBef>
                <a:spcPct val="40000"/>
              </a:spcBef>
            </a:pPr>
            <a:r>
              <a:rPr lang="it-IT" altLang="en-US"/>
              <a:t>1.</a:t>
            </a:r>
            <a:r>
              <a:rPr lang="it-IT" altLang="en-US" b="0"/>
              <a:t> Pregunta: </a:t>
            </a:r>
            <a:r>
              <a:rPr lang="it-IT" altLang="en-US" b="0" i="1"/>
              <a:t>“De que punto de vista?”</a:t>
            </a:r>
            <a:endParaRPr lang="de-DE" altLang="en-US" b="0"/>
          </a:p>
          <a:p>
            <a:pPr>
              <a:lnSpc>
                <a:spcPct val="115000"/>
              </a:lnSpc>
              <a:spcBef>
                <a:spcPct val="40000"/>
              </a:spcBef>
            </a:pPr>
            <a:r>
              <a:rPr lang="it-IT" altLang="en-US" i="1"/>
              <a:t>2.</a:t>
            </a:r>
            <a:r>
              <a:rPr lang="it-IT" altLang="en-US" b="0" i="1"/>
              <a:t> “Según que normas?”</a:t>
            </a:r>
            <a:endParaRPr lang="de-DE" altLang="en-US" b="0"/>
          </a:p>
          <a:p>
            <a:pPr>
              <a:lnSpc>
                <a:spcPct val="115000"/>
              </a:lnSpc>
              <a:spcBef>
                <a:spcPct val="40000"/>
              </a:spcBef>
            </a:pPr>
            <a:r>
              <a:rPr lang="fr-FR" altLang="en-US" i="1"/>
              <a:t>3.</a:t>
            </a:r>
            <a:r>
              <a:rPr lang="fr-FR" altLang="en-US" b="0" i="1"/>
              <a:t> “De dónde tienes la información?” </a:t>
            </a:r>
            <a:endParaRPr lang="de-DE" altLang="en-US" b="0"/>
          </a:p>
          <a:p>
            <a:pPr>
              <a:lnSpc>
                <a:spcPct val="115000"/>
              </a:lnSpc>
              <a:spcBef>
                <a:spcPct val="40000"/>
              </a:spcBef>
            </a:pPr>
            <a:r>
              <a:rPr lang="fr-FR" altLang="en-US"/>
              <a:t>4.</a:t>
            </a:r>
            <a:r>
              <a:rPr lang="fr-FR" altLang="en-US" b="0"/>
              <a:t> </a:t>
            </a:r>
            <a:r>
              <a:rPr lang="fr-FR" altLang="en-US" b="0" i="1"/>
              <a:t>“Con que respecto ? En respecto a.. </a:t>
            </a:r>
            <a:r>
              <a:rPr lang="de-DE" altLang="en-US" b="0" i="1"/>
              <a:t>? ” </a:t>
            </a:r>
            <a:endParaRPr lang="de-DE" altLang="en-US" b="0"/>
          </a:p>
        </p:txBody>
      </p:sp>
      <p:sp>
        <p:nvSpPr>
          <p:cNvPr id="522243" name="Rectangle 3"/>
          <p:cNvSpPr>
            <a:spLocks noChangeArrowheads="1"/>
          </p:cNvSpPr>
          <p:nvPr/>
        </p:nvSpPr>
        <p:spPr bwMode="auto">
          <a:xfrm>
            <a:off x="457200" y="1341438"/>
            <a:ext cx="8229600" cy="289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22: Metamodelo 4 – Performativ perdido</a:t>
            </a:r>
          </a:p>
          <a:p>
            <a:pPr>
              <a:spcBef>
                <a:spcPct val="40000"/>
              </a:spcBef>
            </a:pPr>
            <a:r>
              <a:rPr lang="es-ES" altLang="en-US" sz="1600" b="0"/>
              <a:t>En el performativ perdido (“Está verdad, bien, falso, mejor, …”) hay un juicio, en que la persona que actua se ha perdido, ó ha sido omitido por causas inconscientes (omisión). El juicio aparece más objetivo. La causa detrás es dominancia/ opresión y ninguna flexibilidad. Se ha elegido desvalimiento, adaptación, represión y identificación con el agresor.</a:t>
            </a:r>
          </a:p>
          <a:p>
            <a:pPr>
              <a:spcBef>
                <a:spcPct val="40000"/>
              </a:spcBef>
            </a:pPr>
            <a:r>
              <a:rPr lang="es-ES" altLang="en-US" sz="1600" b="0"/>
              <a:t>Parecido son comparaciones sin relación (“Es demasiado caro, pesado,…”) y prever el futuro (él sabe exactamente, que pienso sobre eso.”)</a:t>
            </a:r>
          </a:p>
          <a:p>
            <a:pPr>
              <a:spcBef>
                <a:spcPct val="40000"/>
              </a:spcBef>
            </a:pPr>
            <a:r>
              <a:rPr lang="es-ES" altLang="en-US" sz="1600" b="0"/>
              <a:t>Intenta clarificar los mensajes con las preguntas de metamodelo y posibilita decisiones nuevas.</a:t>
            </a:r>
            <a:endParaRPr lang="es-ES_tradnl" altLang="en-US" sz="1600" b="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Text Box 2"/>
          <p:cNvSpPr txBox="1">
            <a:spLocks noChangeArrowheads="1"/>
          </p:cNvSpPr>
          <p:nvPr/>
        </p:nvSpPr>
        <p:spPr bwMode="auto">
          <a:xfrm>
            <a:off x="395288" y="1268413"/>
            <a:ext cx="8424862" cy="495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23: MM 5 – </a:t>
            </a:r>
            <a:r>
              <a:rPr lang="it-IT" altLang="en-US" sz="2400">
                <a:solidFill>
                  <a:srgbClr val="990033"/>
                </a:solidFill>
              </a:rPr>
              <a:t>Nominalización y verbos no específicos</a:t>
            </a:r>
          </a:p>
          <a:p>
            <a:pPr>
              <a:lnSpc>
                <a:spcPct val="105000"/>
              </a:lnSpc>
              <a:spcBef>
                <a:spcPct val="60000"/>
              </a:spcBef>
            </a:pPr>
            <a:r>
              <a:rPr lang="it-IT" altLang="en-US" sz="1600"/>
              <a:t>Nominalizaciones</a:t>
            </a:r>
            <a:r>
              <a:rPr lang="it-IT" altLang="en-US" sz="1600" b="0"/>
              <a:t> (esperanza, libertad, miedo, vergüenza) consisten en tomar un verbo (proceso) y convertirlo en sustantivos (objetos). Una acción se pone en una cosa, algo inmovilizado. La cosa aparece más grande y importante. Aquí intentas volver a la acción: </a:t>
            </a:r>
            <a:r>
              <a:rPr lang="it-IT" altLang="en-US" sz="1600" b="0" i="1"/>
              <a:t>“Qué experimentas, si estás esperando / te sientas libre / tienes miedo / te da vergüenza …?”</a:t>
            </a:r>
            <a:r>
              <a:rPr lang="it-IT" altLang="en-US" sz="1600" b="0"/>
              <a:t> ó: </a:t>
            </a:r>
            <a:r>
              <a:rPr lang="it-IT" altLang="en-US" sz="1600" b="0" i="1"/>
              <a:t>“Qué significa … para tí?”</a:t>
            </a:r>
            <a:r>
              <a:rPr lang="it-IT" altLang="en-US" sz="1600" b="0"/>
              <a:t> ó: </a:t>
            </a:r>
            <a:r>
              <a:rPr lang="it-IT" altLang="en-US" sz="1600" b="0" i="1"/>
              <a:t>“De dónde  sabes, que …?</a:t>
            </a:r>
            <a:r>
              <a:rPr lang="it-IT" altLang="en-US" sz="1600" b="0"/>
              <a:t> ( y continua con un matiz de duda) </a:t>
            </a:r>
            <a:r>
              <a:rPr lang="it-IT" altLang="en-US" sz="1600" b="0" i="1"/>
              <a:t>Podría ser qué sientes …?”</a:t>
            </a:r>
            <a:r>
              <a:rPr lang="it-IT" altLang="en-US" sz="1600" b="0"/>
              <a:t> </a:t>
            </a:r>
          </a:p>
          <a:p>
            <a:pPr>
              <a:lnSpc>
                <a:spcPct val="105000"/>
              </a:lnSpc>
              <a:spcBef>
                <a:spcPct val="60000"/>
              </a:spcBef>
            </a:pPr>
            <a:r>
              <a:rPr lang="it-IT" altLang="en-US" sz="1600" b="0"/>
              <a:t>Intenta preguntar por la información que falta en caso de verbos no específicos: “Como exactamente …?”, “Qué exactamente …?” </a:t>
            </a:r>
            <a:r>
              <a:rPr lang="fr-FR" altLang="en-US" sz="1600" b="0"/>
              <a:t>El mensaje: “Soy fumador.” incluye fumar en el nivel de identidad. </a:t>
            </a:r>
            <a:r>
              <a:rPr lang="it-IT" altLang="en-US" sz="1600" b="0"/>
              <a:t>La pregunta : « Qué haces exactamente como fumador?” Quizás la persona responde: „Fumo un cigarrillo cada día.” </a:t>
            </a:r>
            <a:r>
              <a:rPr lang="de-DE" altLang="en-US" sz="1600" b="0"/>
              <a:t>Ahora es un comportamiento. </a:t>
            </a:r>
            <a:r>
              <a:rPr lang="it-IT" altLang="en-US" sz="1600" b="0"/>
              <a:t>Es más fácil cambiar un comportamiento que una identidad.</a:t>
            </a:r>
          </a:p>
          <a:p>
            <a:pPr>
              <a:lnSpc>
                <a:spcPct val="105000"/>
              </a:lnSpc>
              <a:spcBef>
                <a:spcPct val="60000"/>
              </a:spcBef>
            </a:pPr>
            <a:r>
              <a:rPr lang="fr-FR" altLang="en-US" sz="1600" b="0"/>
              <a:t>En caso de nominalizaciones y verbos no específicos los tres procesos son perceptibles: </a:t>
            </a:r>
            <a:r>
              <a:rPr lang="it-IT" altLang="en-US" sz="1600" b="0"/>
              <a:t>generalización, </a:t>
            </a:r>
            <a:r>
              <a:rPr lang="es-ES" altLang="en-US" sz="1600" b="0"/>
              <a:t>distorsión y omisión. Esas pueden restringir la vida de una persona. En este caso se llaman violación del metamodelo y el trabajo con las preguntas del metamodelo ayudan a resolver a esta restricción. En el modelo Milton (C40-42) lo utilizamos para formar trance</a:t>
            </a:r>
            <a:r>
              <a:rPr lang="de-DE" altLang="en-US" sz="1600" b="0"/>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Text Box 2"/>
          <p:cNvSpPr txBox="1">
            <a:spLocks noChangeArrowheads="1"/>
          </p:cNvSpPr>
          <p:nvPr/>
        </p:nvSpPr>
        <p:spPr bwMode="auto">
          <a:xfrm>
            <a:off x="468313" y="1268413"/>
            <a:ext cx="8280400" cy="5030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24: </a:t>
            </a:r>
            <a:r>
              <a:rPr lang="it-IT" altLang="en-US" sz="2400">
                <a:solidFill>
                  <a:srgbClr val="990033"/>
                </a:solidFill>
              </a:rPr>
              <a:t>Modelo Milton 1 – el metamodelo contrario</a:t>
            </a:r>
          </a:p>
          <a:p>
            <a:pPr>
              <a:lnSpc>
                <a:spcPct val="90000"/>
              </a:lnSpc>
              <a:spcBef>
                <a:spcPct val="45000"/>
              </a:spcBef>
            </a:pPr>
            <a:r>
              <a:rPr lang="it-IT" altLang="en-US" sz="1600" b="0"/>
              <a:t>Al Modelo Milton le fue puesto el nombre de Milton Erickson. Consiste fundamentalmente en metamodelo contrario, lenguaje impreciso, requerimientos incluidos y instrucciones especiales para formar trance. Trance es el estado producido por hipnosis.</a:t>
            </a:r>
          </a:p>
          <a:p>
            <a:pPr>
              <a:lnSpc>
                <a:spcPct val="90000"/>
              </a:lnSpc>
              <a:spcBef>
                <a:spcPct val="45000"/>
              </a:spcBef>
            </a:pPr>
            <a:r>
              <a:rPr lang="it-IT" altLang="en-US" sz="1600" b="0"/>
              <a:t>En el metamodelo vuelto se utiliza las </a:t>
            </a:r>
            <a:r>
              <a:rPr lang="es-ES" altLang="en-US" sz="1600" b="0"/>
              <a:t>violaciones del metamodelo como ..., qué crea estados de trance.</a:t>
            </a:r>
          </a:p>
          <a:p>
            <a:pPr>
              <a:lnSpc>
                <a:spcPct val="90000"/>
              </a:lnSpc>
              <a:spcBef>
                <a:spcPct val="45000"/>
              </a:spcBef>
            </a:pPr>
            <a:r>
              <a:rPr lang="es-ES" altLang="en-US" sz="1600"/>
              <a:t>Generalizaciones:</a:t>
            </a:r>
            <a:r>
              <a:rPr lang="es-ES" altLang="en-US" sz="1600" b="0"/>
              <a:t> cada, se, siempre, ningún, gente, ...</a:t>
            </a:r>
          </a:p>
          <a:p>
            <a:pPr>
              <a:lnSpc>
                <a:spcPct val="90000"/>
              </a:lnSpc>
              <a:spcBef>
                <a:spcPct val="45000"/>
              </a:spcBef>
            </a:pPr>
            <a:r>
              <a:rPr lang="es-ES" altLang="en-US" sz="1600"/>
              <a:t>Conexiones</a:t>
            </a:r>
            <a:r>
              <a:rPr lang="es-ES" altLang="en-US" sz="1600" b="0"/>
              <a:t>: antes, y, mientras, después, esto lleva a...</a:t>
            </a:r>
          </a:p>
          <a:p>
            <a:pPr>
              <a:lnSpc>
                <a:spcPct val="90000"/>
              </a:lnSpc>
              <a:spcBef>
                <a:spcPct val="45000"/>
              </a:spcBef>
            </a:pPr>
            <a:r>
              <a:rPr lang="es-ES" altLang="en-US" sz="1600"/>
              <a:t>Operadores modales:</a:t>
            </a:r>
            <a:r>
              <a:rPr lang="es-ES" altLang="en-US" sz="1600" b="0"/>
              <a:t> (tener que, poder), ahora no tienes que ..., puedes permitirte, es posible, tienes la capacidad,...</a:t>
            </a:r>
          </a:p>
          <a:p>
            <a:pPr>
              <a:lnSpc>
                <a:spcPct val="90000"/>
              </a:lnSpc>
              <a:spcBef>
                <a:spcPct val="45000"/>
              </a:spcBef>
            </a:pPr>
            <a:r>
              <a:rPr lang="es-ES" altLang="en-US" sz="1600"/>
              <a:t>Evaluaciones:</a:t>
            </a:r>
            <a:r>
              <a:rPr lang="es-ES" altLang="en-US" sz="1600" b="0"/>
              <a:t> está bien, correcto, útil,...</a:t>
            </a:r>
          </a:p>
          <a:p>
            <a:pPr>
              <a:lnSpc>
                <a:spcPct val="90000"/>
              </a:lnSpc>
              <a:spcBef>
                <a:spcPct val="45000"/>
              </a:spcBef>
            </a:pPr>
            <a:r>
              <a:rPr lang="es-ES" altLang="en-US" sz="1600"/>
              <a:t>Verbos / sustantivos / </a:t>
            </a:r>
            <a:r>
              <a:rPr lang="de-DE" altLang="en-US" sz="1600"/>
              <a:t>nominalizaciones</a:t>
            </a:r>
            <a:r>
              <a:rPr lang="es-ES" altLang="en-US" sz="1600"/>
              <a:t> no especificos:</a:t>
            </a:r>
            <a:r>
              <a:rPr lang="es-ES" altLang="en-US" sz="1600" b="0"/>
              <a:t> facilidad, libertad, dejar pasar experiencias, sentir ...</a:t>
            </a:r>
          </a:p>
          <a:p>
            <a:pPr>
              <a:lnSpc>
                <a:spcPct val="90000"/>
              </a:lnSpc>
              <a:spcBef>
                <a:spcPct val="45000"/>
              </a:spcBef>
            </a:pPr>
            <a:r>
              <a:rPr lang="es-ES" altLang="en-US" sz="1600"/>
              <a:t>Ejemplos:</a:t>
            </a:r>
            <a:r>
              <a:rPr lang="es-ES" altLang="en-US" sz="1600" b="0"/>
              <a:t> </a:t>
            </a:r>
            <a:r>
              <a:rPr lang="es-ES" altLang="en-US" sz="1600" b="0" i="1"/>
              <a:t>“Cada persona sabe antes de pensar y mientras se abre, que puede permitirse seguir su ritmo. La facilidad y alegría nos lleva a que las experiencias se vuelvan más intensivas con cada respiración mientras sigues mis palabras. No tienes que cerrar tus ojos ó ponerte en un estado de trance. Es mejor sentirse bien y seguir sus propias pensamientos paso a paso,...”</a:t>
            </a:r>
            <a:r>
              <a:rPr lang="de-DE" altLang="en-US" sz="1600" b="0"/>
              <a:t>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Text Box 2"/>
          <p:cNvSpPr txBox="1">
            <a:spLocks noChangeArrowheads="1"/>
          </p:cNvSpPr>
          <p:nvPr/>
        </p:nvSpPr>
        <p:spPr bwMode="auto">
          <a:xfrm>
            <a:off x="250825" y="1341438"/>
            <a:ext cx="8642350" cy="480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25: </a:t>
            </a:r>
            <a:r>
              <a:rPr lang="de-DE" altLang="en-US" sz="2400">
                <a:solidFill>
                  <a:srgbClr val="990033"/>
                </a:solidFill>
              </a:rPr>
              <a:t>Modelo Milton 2 – Lenguaje impreciso &amp; Go first</a:t>
            </a:r>
          </a:p>
          <a:p>
            <a:pPr>
              <a:lnSpc>
                <a:spcPct val="95000"/>
              </a:lnSpc>
              <a:spcBef>
                <a:spcPct val="45000"/>
              </a:spcBef>
            </a:pPr>
            <a:r>
              <a:rPr lang="it-IT" altLang="en-US"/>
              <a:t>Lenguaje impreciso</a:t>
            </a:r>
            <a:r>
              <a:rPr lang="it-IT" altLang="en-US" b="0"/>
              <a:t> …. Este permite a la persona, que forma el trance, no decir nada del contenido y ayuda a la persona a ir en el estado de trance.</a:t>
            </a:r>
          </a:p>
          <a:p>
            <a:pPr>
              <a:lnSpc>
                <a:spcPct val="95000"/>
              </a:lnSpc>
              <a:spcBef>
                <a:spcPct val="45000"/>
              </a:spcBef>
            </a:pPr>
            <a:r>
              <a:rPr lang="it-IT" altLang="en-US"/>
              <a:t>Go first</a:t>
            </a:r>
            <a:r>
              <a:rPr lang="it-IT" altLang="en-US" b="0"/>
              <a:t> significa que primero el iniciador del trance va a este estado, al que quiere llevar al cliente. </a:t>
            </a:r>
            <a:r>
              <a:rPr lang="fr-FR" altLang="en-US" b="0"/>
              <a:t>Entonces transporta con sus palabras este estado.</a:t>
            </a:r>
          </a:p>
          <a:p>
            <a:pPr>
              <a:lnSpc>
                <a:spcPct val="95000"/>
              </a:lnSpc>
              <a:spcBef>
                <a:spcPct val="45000"/>
              </a:spcBef>
            </a:pPr>
            <a:r>
              <a:rPr lang="fr-FR" altLang="en-US"/>
              <a:t>Ejemplos:</a:t>
            </a:r>
            <a:r>
              <a:rPr lang="fr-FR" altLang="en-US" b="0"/>
              <a:t> </a:t>
            </a:r>
            <a:r>
              <a:rPr lang="fr-FR" altLang="en-US" b="0" i="1"/>
              <a:t>„Quizás quieres seguir tus propios pensamientos. Puede ser, que te sientas contigo ó en otra parte. Tu respiración te ayuda a experimentar un sentimiento de bienestar ó algo diferente en ti por dentro mientras estás respirando y espirando. </a:t>
            </a:r>
            <a:r>
              <a:rPr lang="es-ES" altLang="en-US" b="0" i="1"/>
              <a:t>Disfruta el estado y te pido tomar tiempo para esta manera de experimentar…“</a:t>
            </a:r>
          </a:p>
          <a:p>
            <a:pPr>
              <a:lnSpc>
                <a:spcPct val="95000"/>
              </a:lnSpc>
              <a:spcBef>
                <a:spcPct val="45000"/>
              </a:spcBef>
            </a:pPr>
            <a:r>
              <a:rPr lang="fr-FR" altLang="en-US" b="0"/>
              <a:t>Si puedes practicar consciente este sistema lingüístico, te darás cuenta cuantas veces se utilizan inconscientemente, en cualquieres contextos de Business y de la vida cotidiana. </a:t>
            </a:r>
            <a:r>
              <a:rPr lang="it-IT" altLang="en-US" b="0"/>
              <a:t>Cuantas veces gente dice frases sin contenido - sobre todo en arengas y discursos de políticos. Puedes permitirte entrenarlo para utilizar este sistema precisa y conscientemente. En algunas situaciones te podría ayudar por ejemplo para llevar negociaciones adelante ó para llegar a resultados mejores.</a:t>
            </a:r>
            <a:r>
              <a:rPr lang="de-DE" altLang="en-US" b="0"/>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Text Box 2"/>
          <p:cNvSpPr txBox="1">
            <a:spLocks noChangeArrowheads="1"/>
          </p:cNvSpPr>
          <p:nvPr/>
        </p:nvSpPr>
        <p:spPr bwMode="auto">
          <a:xfrm>
            <a:off x="395288" y="1404938"/>
            <a:ext cx="8424862" cy="4545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26: </a:t>
            </a:r>
            <a:r>
              <a:rPr lang="de-DE" altLang="en-US" sz="2400">
                <a:solidFill>
                  <a:srgbClr val="990033"/>
                </a:solidFill>
              </a:rPr>
              <a:t>Modelo Milton 3 - </a:t>
            </a:r>
            <a:r>
              <a:rPr lang="it-IT" altLang="en-US" sz="2400">
                <a:solidFill>
                  <a:srgbClr val="990033"/>
                </a:solidFill>
              </a:rPr>
              <a:t>requerimientos incluidos </a:t>
            </a:r>
          </a:p>
          <a:p>
            <a:pPr>
              <a:lnSpc>
                <a:spcPct val="115000"/>
              </a:lnSpc>
              <a:spcBef>
                <a:spcPct val="50000"/>
              </a:spcBef>
            </a:pPr>
            <a:r>
              <a:rPr lang="es-ES" altLang="en-US" sz="1600"/>
              <a:t>Requerimientos incluidos</a:t>
            </a:r>
            <a:r>
              <a:rPr lang="es-ES" altLang="en-US" sz="1600" b="0"/>
              <a:t> están remarcado análogamente en este modelo. Es decir que se diferencian de otras partes de la oración por otra dirección de hablar, volumen ó acento.</a:t>
            </a:r>
          </a:p>
          <a:p>
            <a:pPr>
              <a:lnSpc>
                <a:spcPct val="115000"/>
              </a:lnSpc>
              <a:spcBef>
                <a:spcPct val="50000"/>
              </a:spcBef>
            </a:pPr>
            <a:r>
              <a:rPr lang="es-ES" altLang="en-US" sz="1600"/>
              <a:t>Ejemplo Business:</a:t>
            </a:r>
            <a:r>
              <a:rPr lang="es-ES" altLang="en-US" sz="1600" b="0"/>
              <a:t> No podría decir: </a:t>
            </a:r>
            <a:r>
              <a:rPr lang="es-ES" altLang="en-US" sz="1600" b="0" u="sng"/>
              <a:t>“Cambia tu opinión</a:t>
            </a:r>
            <a:r>
              <a:rPr lang="es-ES" altLang="en-US" sz="1600" b="0"/>
              <a:t>”, porque yo sé que no me corresponde un juicio sobre esto. Me pregunto, como </a:t>
            </a:r>
            <a:r>
              <a:rPr lang="es-ES" altLang="en-US" sz="1600" b="0" u="sng"/>
              <a:t>“contribuyes a una solución común”</a:t>
            </a:r>
            <a:r>
              <a:rPr lang="es-ES" altLang="en-US" sz="1600" b="0"/>
              <a:t>, si quieres decidirlo por ti mismo y quizás conoces la situación cuando algunos dicen injustificamente: “</a:t>
            </a:r>
            <a:r>
              <a:rPr lang="es-ES" altLang="en-US" sz="1600" b="0" u="sng"/>
              <a:t>Tienes la culpa si nada resulta otra vez”</a:t>
            </a:r>
            <a:r>
              <a:rPr lang="es-ES" altLang="en-US" sz="1600" b="0"/>
              <a:t> aunque no es verdad.</a:t>
            </a:r>
          </a:p>
          <a:p>
            <a:pPr>
              <a:lnSpc>
                <a:spcPct val="115000"/>
              </a:lnSpc>
              <a:spcBef>
                <a:spcPct val="50000"/>
              </a:spcBef>
            </a:pPr>
            <a:r>
              <a:rPr lang="es-ES" altLang="en-US" sz="1600"/>
              <a:t>Ejemplo Trance:</a:t>
            </a:r>
            <a:r>
              <a:rPr lang="es-ES" altLang="en-US" sz="1600" b="0"/>
              <a:t> No podría decir: </a:t>
            </a:r>
            <a:r>
              <a:rPr lang="es-ES" altLang="en-US" sz="1600" b="0" u="sng"/>
              <a:t>“Ve en trance profundo”</a:t>
            </a:r>
            <a:r>
              <a:rPr lang="es-ES" altLang="en-US" sz="1600" b="0"/>
              <a:t>, porque yo sé que cada persona tiene su propio camino y me pregunto, como </a:t>
            </a:r>
            <a:r>
              <a:rPr lang="es-ES" altLang="en-US" sz="1600" b="0" u="sng"/>
              <a:t>“te estás relajando ahora aquí”</a:t>
            </a:r>
            <a:r>
              <a:rPr lang="es-ES" altLang="en-US" sz="1600" b="0"/>
              <a:t> cuando oyes mis palabras y quizás conoces la situación cuando estás en un ascensor moviéndose </a:t>
            </a:r>
            <a:r>
              <a:rPr lang="es-ES" altLang="en-US" sz="1600" b="0" u="sng"/>
              <a:t>“profundo y más profundo”</a:t>
            </a:r>
            <a:r>
              <a:rPr lang="es-ES" altLang="en-US" sz="1600" b="0"/>
              <a:t> y tus pensamientos divagan.</a:t>
            </a:r>
          </a:p>
          <a:p>
            <a:pPr>
              <a:lnSpc>
                <a:spcPct val="115000"/>
              </a:lnSpc>
              <a:spcBef>
                <a:spcPct val="50000"/>
              </a:spcBef>
            </a:pPr>
            <a:r>
              <a:rPr lang="es-ES" altLang="en-US" sz="1600"/>
              <a:t>Ejemplo tío John:</a:t>
            </a:r>
            <a:r>
              <a:rPr lang="es-ES" altLang="en-US" sz="1600" b="0"/>
              <a:t> Mi tío John me dice siempre</a:t>
            </a:r>
            <a:r>
              <a:rPr lang="es-ES" altLang="en-US" sz="1600" b="0" u="sng"/>
              <a:t>: “Haz un esfuerzo y aprende mucho”</a:t>
            </a:r>
            <a:r>
              <a:rPr lang="es-ES" altLang="en-US" sz="1600" b="0"/>
              <a:t> y sabía que lo hizo también con gran éxito. Mi tía Emma nunca dice: </a:t>
            </a:r>
            <a:r>
              <a:rPr lang="es-ES" altLang="en-US" sz="1600" b="0" u="sng"/>
              <a:t>“Tienes que hacerlo regularmente”</a:t>
            </a:r>
            <a:r>
              <a:rPr lang="es-ES" altLang="en-US" sz="1600" b="0"/>
              <a:t>, porque sabía que quería mi libertad.</a:t>
            </a:r>
            <a:r>
              <a:rPr lang="de-DE" altLang="en-US" sz="1600" b="0"/>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2" name="Text Box 2"/>
          <p:cNvSpPr txBox="1">
            <a:spLocks noChangeArrowheads="1"/>
          </p:cNvSpPr>
          <p:nvPr/>
        </p:nvSpPr>
        <p:spPr bwMode="auto">
          <a:xfrm>
            <a:off x="457200" y="2808288"/>
            <a:ext cx="8145463" cy="321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71463" indent="-271463">
              <a:defRPr>
                <a:solidFill>
                  <a:schemeClr val="tx1"/>
                </a:solidFill>
                <a:latin typeface="Arial" panose="020B0604020202020204" pitchFamily="34" charset="0"/>
              </a:defRPr>
            </a:lvl1pPr>
            <a:lvl2pPr marL="877888" indent="-342900">
              <a:defRPr>
                <a:solidFill>
                  <a:schemeClr val="tx1"/>
                </a:solidFill>
                <a:latin typeface="Arial" panose="020B0604020202020204" pitchFamily="34" charset="0"/>
              </a:defRPr>
            </a:lvl2pPr>
            <a:lvl3pPr marL="1400175" indent="-342900">
              <a:defRPr>
                <a:solidFill>
                  <a:schemeClr val="tx1"/>
                </a:solidFill>
                <a:latin typeface="Arial" panose="020B0604020202020204" pitchFamily="34" charset="0"/>
              </a:defRPr>
            </a:lvl3pPr>
            <a:lvl4pPr marL="1922463" indent="-342900">
              <a:defRPr>
                <a:solidFill>
                  <a:schemeClr val="tx1"/>
                </a:solidFill>
                <a:latin typeface="Arial" panose="020B0604020202020204" pitchFamily="34" charset="0"/>
              </a:defRPr>
            </a:lvl4pPr>
            <a:lvl5pPr marL="2444750" indent="-342900">
              <a:defRPr>
                <a:solidFill>
                  <a:schemeClr val="tx1"/>
                </a:solidFill>
                <a:latin typeface="Arial" panose="020B0604020202020204" pitchFamily="34" charset="0"/>
              </a:defRPr>
            </a:lvl5pPr>
            <a:lvl6pPr marL="2901950" indent="-342900" fontAlgn="base">
              <a:spcBef>
                <a:spcPct val="0"/>
              </a:spcBef>
              <a:spcAft>
                <a:spcPct val="0"/>
              </a:spcAft>
              <a:defRPr>
                <a:solidFill>
                  <a:schemeClr val="tx1"/>
                </a:solidFill>
                <a:latin typeface="Arial" panose="020B0604020202020204" pitchFamily="34" charset="0"/>
              </a:defRPr>
            </a:lvl6pPr>
            <a:lvl7pPr marL="3359150" indent="-342900" fontAlgn="base">
              <a:spcBef>
                <a:spcPct val="0"/>
              </a:spcBef>
              <a:spcAft>
                <a:spcPct val="0"/>
              </a:spcAft>
              <a:defRPr>
                <a:solidFill>
                  <a:schemeClr val="tx1"/>
                </a:solidFill>
                <a:latin typeface="Arial" panose="020B0604020202020204" pitchFamily="34" charset="0"/>
              </a:defRPr>
            </a:lvl7pPr>
            <a:lvl8pPr marL="3816350" indent="-342900" fontAlgn="base">
              <a:spcBef>
                <a:spcPct val="0"/>
              </a:spcBef>
              <a:spcAft>
                <a:spcPct val="0"/>
              </a:spcAft>
              <a:defRPr>
                <a:solidFill>
                  <a:schemeClr val="tx1"/>
                </a:solidFill>
                <a:latin typeface="Arial" panose="020B0604020202020204" pitchFamily="34" charset="0"/>
              </a:defRPr>
            </a:lvl8pPr>
            <a:lvl9pPr marL="4273550" indent="-342900" fontAlgn="base">
              <a:spcBef>
                <a:spcPct val="0"/>
              </a:spcBef>
              <a:spcAft>
                <a:spcPct val="0"/>
              </a:spcAft>
              <a:defRPr>
                <a:solidFill>
                  <a:schemeClr val="tx1"/>
                </a:solidFill>
                <a:latin typeface="Arial" panose="020B0604020202020204" pitchFamily="34" charset="0"/>
              </a:defRPr>
            </a:lvl9pPr>
          </a:lstStyle>
          <a:p>
            <a:pPr>
              <a:spcBef>
                <a:spcPct val="45000"/>
              </a:spcBef>
              <a:buFontTx/>
              <a:buAutoNum type="arabicPeriod"/>
            </a:pPr>
            <a:r>
              <a:rPr lang="es-ES" altLang="en-US" sz="1600" b="0"/>
              <a:t>Recuerdas un acontecimiento del día? Si la memoria tenía un lugar en el cuarto, dónde estaría?</a:t>
            </a:r>
            <a:endParaRPr lang="de-DE" altLang="en-US" sz="1600" b="0"/>
          </a:p>
          <a:p>
            <a:pPr>
              <a:spcBef>
                <a:spcPct val="45000"/>
              </a:spcBef>
              <a:buFontTx/>
              <a:buAutoNum type="arabicPeriod"/>
            </a:pPr>
            <a:r>
              <a:rPr lang="es-ES" altLang="en-US" sz="1600" b="0"/>
              <a:t>Haz lo mismo con un acontecimiento „de ayer“, “de la semana pasada”, “un mes pasado”, un año pasado.</a:t>
            </a:r>
            <a:endParaRPr lang="de-DE" altLang="en-US" sz="1600" b="0"/>
          </a:p>
          <a:p>
            <a:pPr>
              <a:spcBef>
                <a:spcPct val="45000"/>
              </a:spcBef>
              <a:buFontTx/>
              <a:buAutoNum type="arabicPeriod"/>
            </a:pPr>
            <a:r>
              <a:rPr lang="es-ES" altLang="en-US" sz="1600" b="0"/>
              <a:t>Haz lo mismo con un acontecimiento “de mañana”, “en una semana”, “en un mes”, en un año”.</a:t>
            </a:r>
            <a:endParaRPr lang="de-DE" altLang="en-US" sz="1600" b="0"/>
          </a:p>
          <a:p>
            <a:pPr>
              <a:spcBef>
                <a:spcPct val="45000"/>
              </a:spcBef>
              <a:buFontTx/>
              <a:buAutoNum type="arabicPeriod"/>
            </a:pPr>
            <a:r>
              <a:rPr lang="de-DE" altLang="en-US" sz="1600" b="0"/>
              <a:t>Siente el presente ahora. </a:t>
            </a:r>
            <a:r>
              <a:rPr lang="es-ES" altLang="en-US" sz="1600" b="0"/>
              <a:t>Está en tu cuerpo ó delante de tu cuerpo?</a:t>
            </a:r>
            <a:endParaRPr lang="de-DE" altLang="en-US" sz="1600" b="0"/>
          </a:p>
          <a:p>
            <a:pPr>
              <a:spcBef>
                <a:spcPct val="45000"/>
              </a:spcBef>
              <a:buFontTx/>
              <a:buAutoNum type="arabicPeriod"/>
            </a:pPr>
            <a:r>
              <a:rPr lang="es-ES" altLang="en-US" sz="1600" b="0"/>
              <a:t>Experimenta con los dos Timelines quienes no eran tuyos. </a:t>
            </a:r>
            <a:r>
              <a:rPr lang="de-DE" altLang="en-US" sz="1600" b="0"/>
              <a:t>Entrenate en flexibilidad. </a:t>
            </a:r>
            <a:r>
              <a:rPr lang="es-ES" altLang="en-US" sz="1600" b="0"/>
              <a:t>Puedes organizar tu tiempo y utilizar recursos del pasado mejor con ThroughTime. In-Time te ayuda a vivir el presente más intensamente y a tener una relación intensa con otra gente. </a:t>
            </a:r>
            <a:endParaRPr lang="de-DE" altLang="en-US" sz="1600" b="0"/>
          </a:p>
        </p:txBody>
      </p:sp>
      <p:sp>
        <p:nvSpPr>
          <p:cNvPr id="517123" name="Rectangle 3"/>
          <p:cNvSpPr>
            <a:spLocks noChangeArrowheads="1"/>
          </p:cNvSpPr>
          <p:nvPr/>
        </p:nvSpPr>
        <p:spPr bwMode="auto">
          <a:xfrm>
            <a:off x="457200" y="1341438"/>
            <a:ext cx="8229600" cy="138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27: Explora y cambia TimeLine</a:t>
            </a:r>
          </a:p>
          <a:p>
            <a:r>
              <a:rPr lang="es-ES" altLang="en-US" sz="1600" b="0"/>
              <a:t>Hay 3 clases de TimeLine: en Throughtime el pasado, el presente y el futuro están por delante. En IN-Time el pasado está detrás, el presente está en el cuerpo y el futuro está delante. En caso de BetweenTime el presente está en el cuerpo y el pasado y futuro están delante.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Text Box 2"/>
          <p:cNvSpPr txBox="1">
            <a:spLocks noChangeArrowheads="1"/>
          </p:cNvSpPr>
          <p:nvPr/>
        </p:nvSpPr>
        <p:spPr bwMode="auto">
          <a:xfrm>
            <a:off x="457200" y="2349500"/>
            <a:ext cx="8229600" cy="400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40000"/>
              </a:spcBef>
              <a:buFontTx/>
              <a:buAutoNum type="arabicPeriod"/>
            </a:pPr>
            <a:r>
              <a:rPr lang="es-ES" altLang="en-US" sz="1600" b="0"/>
              <a:t>Establece un lugar por el presente y – correspondiente a tu concepto de tiempo – el pasado y el futuro.</a:t>
            </a:r>
            <a:endParaRPr lang="de-DE" altLang="en-US" sz="1600" b="0"/>
          </a:p>
          <a:p>
            <a:pPr>
              <a:spcBef>
                <a:spcPct val="40000"/>
              </a:spcBef>
              <a:buFontTx/>
              <a:buAutoNum type="arabicPeriod"/>
            </a:pPr>
            <a:r>
              <a:rPr lang="es-ES" altLang="en-US" sz="1600" b="0"/>
              <a:t>Conecta los lugares al suelo con un cordón. Señaliza los lugares con papeles.</a:t>
            </a:r>
            <a:endParaRPr lang="de-DE" altLang="en-US" sz="1600" b="0"/>
          </a:p>
          <a:p>
            <a:pPr>
              <a:spcBef>
                <a:spcPct val="40000"/>
              </a:spcBef>
              <a:buFontTx/>
              <a:buAutoNum type="arabicPeriod"/>
            </a:pPr>
            <a:r>
              <a:rPr lang="es-ES" altLang="en-US" sz="1600" b="0"/>
              <a:t>Elige un tema, que quieres explorar, por ejemplo: vacaciones, cumpleaños, alegría, reconocimiento,... Elige un tema que implica experiencias buenas.</a:t>
            </a:r>
            <a:endParaRPr lang="de-DE" altLang="en-US" sz="1600" b="0"/>
          </a:p>
          <a:p>
            <a:pPr>
              <a:spcBef>
                <a:spcPct val="40000"/>
              </a:spcBef>
              <a:buFontTx/>
              <a:buAutoNum type="arabicPeriod"/>
            </a:pPr>
            <a:r>
              <a:rPr lang="es-ES" altLang="en-US" sz="1600" b="0"/>
              <a:t>Exploración asociada: Retrocede con pequeños pasos en la línea temporal del presente. Te quedas parado, cuando un acontecimiento relevante ó sentimiento especial de tu tema aparece. Explora esta experiencia con VAK.</a:t>
            </a:r>
            <a:endParaRPr lang="de-DE" altLang="en-US" sz="1600" b="0"/>
          </a:p>
          <a:p>
            <a:pPr>
              <a:spcBef>
                <a:spcPct val="40000"/>
              </a:spcBef>
              <a:buFontTx/>
              <a:buAutoNum type="arabicPeriod"/>
            </a:pPr>
            <a:r>
              <a:rPr lang="es-ES" altLang="en-US" sz="1600" b="0"/>
              <a:t>Exploración disociada: Con pequeños pasos al lado de la línea temporal. Cuando un acontecimiento apropiado a tu tema aparece, mira lo así como ves una película. Presta atención a submodalidades de los imagenes y ruidos.</a:t>
            </a:r>
            <a:endParaRPr lang="de-DE" altLang="en-US" sz="1600" b="0"/>
          </a:p>
          <a:p>
            <a:pPr>
              <a:spcBef>
                <a:spcPct val="40000"/>
              </a:spcBef>
              <a:buFontTx/>
              <a:buAutoNum type="arabicPeriod"/>
            </a:pPr>
            <a:r>
              <a:rPr lang="es-ES" altLang="en-US" sz="1600" b="0"/>
              <a:t>Exploración recíproca: Cuando acontecimientos críticos aparecen puedes salir de la línea temporal y entrar en la Meta posición y después volver al momento antes del acontecimiento crítico.</a:t>
            </a:r>
            <a:endParaRPr lang="de-DE" altLang="en-US" sz="1600" b="0"/>
          </a:p>
        </p:txBody>
      </p:sp>
      <p:sp>
        <p:nvSpPr>
          <p:cNvPr id="516099" name="Rectangle 3"/>
          <p:cNvSpPr>
            <a:spLocks noChangeArrowheads="1"/>
          </p:cNvSpPr>
          <p:nvPr/>
        </p:nvSpPr>
        <p:spPr bwMode="auto">
          <a:xfrm>
            <a:off x="457200" y="1341438"/>
            <a:ext cx="8229600"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28: </a:t>
            </a:r>
            <a:r>
              <a:rPr lang="es-ES" altLang="en-US" sz="2400">
                <a:solidFill>
                  <a:srgbClr val="990033"/>
                </a:solidFill>
              </a:rPr>
              <a:t>TimeLine al suelo por experiencias buenas</a:t>
            </a:r>
            <a:endParaRPr lang="es-ES_tradnl" altLang="en-US" sz="2400">
              <a:solidFill>
                <a:srgbClr val="990033"/>
              </a:solidFill>
            </a:endParaRPr>
          </a:p>
          <a:p>
            <a:r>
              <a:rPr lang="es-ES" altLang="en-US" sz="1600" b="0"/>
              <a:t>Esta intervención te enseña el trabajo con el TimeLine y intensifica las experiencias buenas.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Text Box 2"/>
          <p:cNvSpPr txBox="1">
            <a:spLocks noChangeArrowheads="1"/>
          </p:cNvSpPr>
          <p:nvPr/>
        </p:nvSpPr>
        <p:spPr bwMode="auto">
          <a:xfrm>
            <a:off x="457200" y="2217738"/>
            <a:ext cx="8229600" cy="380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110000"/>
              </a:lnSpc>
              <a:spcBef>
                <a:spcPct val="40000"/>
              </a:spcBef>
              <a:buFontTx/>
              <a:buAutoNum type="arabicPeriod"/>
            </a:pPr>
            <a:r>
              <a:rPr lang="es-ES" altLang="en-US" sz="1600" b="0"/>
              <a:t>Construye tu línea temporal con un cordón al suelo y fija presente, pasado y futuro allí.</a:t>
            </a:r>
            <a:endParaRPr lang="de-DE" altLang="en-US" sz="1600" b="0"/>
          </a:p>
          <a:p>
            <a:pPr>
              <a:lnSpc>
                <a:spcPct val="110000"/>
              </a:lnSpc>
              <a:spcBef>
                <a:spcPct val="40000"/>
              </a:spcBef>
              <a:buFontTx/>
              <a:buAutoNum type="arabicPeriod"/>
            </a:pPr>
            <a:r>
              <a:rPr lang="es-ES" altLang="en-US" sz="1600" b="0"/>
              <a:t>Elige un objetivo para quién quieres fortalecer. Positiona el objetivo a la línea temporal en el futuro. </a:t>
            </a:r>
            <a:r>
              <a:rPr lang="de-DE" altLang="en-US" sz="1600" b="0"/>
              <a:t>Estás en el presente. Mirate a te mismo (disociado) al objetivo.</a:t>
            </a:r>
          </a:p>
          <a:p>
            <a:pPr>
              <a:lnSpc>
                <a:spcPct val="110000"/>
              </a:lnSpc>
              <a:spcBef>
                <a:spcPct val="40000"/>
              </a:spcBef>
              <a:buFontTx/>
              <a:buAutoNum type="arabicPeriod"/>
            </a:pPr>
            <a:r>
              <a:rPr lang="es-ES" altLang="en-US" sz="1600" b="0"/>
              <a:t>Mira al pasado y pide a tu inconsciente, que puedas recordar capacidades que apoyan a tu objetivo.</a:t>
            </a:r>
            <a:endParaRPr lang="de-DE" altLang="en-US" sz="1600" b="0"/>
          </a:p>
          <a:p>
            <a:pPr>
              <a:lnSpc>
                <a:spcPct val="110000"/>
              </a:lnSpc>
              <a:spcBef>
                <a:spcPct val="40000"/>
              </a:spcBef>
              <a:buFontTx/>
              <a:buAutoNum type="arabicPeriod"/>
            </a:pPr>
            <a:r>
              <a:rPr lang="es-ES" altLang="en-US" sz="1600" b="0"/>
              <a:t>Vuelve en la línea temporal al pasado. Te vuelvas más jóven. Colecciona 3 experiencias buenas para intensificar tus objetivos. Quedate en esta experiencia.</a:t>
            </a:r>
            <a:endParaRPr lang="de-DE" altLang="en-US" sz="1600" b="0"/>
          </a:p>
          <a:p>
            <a:pPr>
              <a:lnSpc>
                <a:spcPct val="110000"/>
              </a:lnSpc>
              <a:spcBef>
                <a:spcPct val="40000"/>
              </a:spcBef>
              <a:buFontTx/>
              <a:buAutoNum type="arabicPeriod"/>
            </a:pPr>
            <a:r>
              <a:rPr lang="es-ES" altLang="en-US" sz="1600" b="0"/>
              <a:t>Intensifica la primera experiencia con VAK y un gesto apropiado en este lugar. Vuelvete a la dirección presente. Ve por todas las memorias buenas y conectalas con el gesto. Ve con el gesto al objetivo. Disfruta tu situación y tus tesoros allí.</a:t>
            </a:r>
            <a:endParaRPr lang="de-DE" altLang="en-US" sz="1600" b="0"/>
          </a:p>
          <a:p>
            <a:pPr>
              <a:lnSpc>
                <a:spcPct val="110000"/>
              </a:lnSpc>
              <a:spcBef>
                <a:spcPct val="40000"/>
              </a:spcBef>
              <a:buFontTx/>
              <a:buAutoNum type="arabicPeriod"/>
            </a:pPr>
            <a:r>
              <a:rPr lang="es-ES" altLang="en-US" sz="1600" b="0"/>
              <a:t>Vuelve atrás al presente y mirate a te mismo en esta calidad en tu objetivo.</a:t>
            </a:r>
            <a:endParaRPr lang="de-DE" altLang="en-US" sz="1600" b="0"/>
          </a:p>
        </p:txBody>
      </p:sp>
      <p:sp>
        <p:nvSpPr>
          <p:cNvPr id="515075" name="Rectangle 3"/>
          <p:cNvSpPr>
            <a:spLocks noChangeArrowheads="1"/>
          </p:cNvSpPr>
          <p:nvPr/>
        </p:nvSpPr>
        <p:spPr bwMode="auto">
          <a:xfrm>
            <a:off x="457200" y="1341438"/>
            <a:ext cx="82296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29: </a:t>
            </a:r>
            <a:r>
              <a:rPr lang="es-ES" altLang="en-US" sz="2400">
                <a:solidFill>
                  <a:srgbClr val="990033"/>
                </a:solidFill>
              </a:rPr>
              <a:t>Evalua del pasado un objetivo</a:t>
            </a:r>
            <a:endParaRPr lang="es-ES_tradnl" altLang="en-US" sz="2400">
              <a:solidFill>
                <a:srgbClr val="990033"/>
              </a:solidFill>
            </a:endParaRPr>
          </a:p>
          <a:p>
            <a:pPr>
              <a:spcBef>
                <a:spcPct val="35000"/>
              </a:spcBef>
            </a:pPr>
            <a:r>
              <a:rPr lang="es-ES" altLang="en-US" sz="1600" b="0"/>
              <a:t>Esta intervención es apropiado para activar recursos por un objetivo.</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Text Box 2"/>
          <p:cNvSpPr txBox="1">
            <a:spLocks noChangeArrowheads="1"/>
          </p:cNvSpPr>
          <p:nvPr/>
        </p:nvSpPr>
        <p:spPr bwMode="auto">
          <a:xfrm>
            <a:off x="395288" y="2492375"/>
            <a:ext cx="8291512" cy="373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71463" indent="-271463">
              <a:defRPr>
                <a:solidFill>
                  <a:schemeClr val="tx1"/>
                </a:solidFill>
                <a:latin typeface="Arial" panose="020B0604020202020204" pitchFamily="34" charset="0"/>
              </a:defRPr>
            </a:lvl1pPr>
            <a:lvl2pPr marL="881063" indent="-342900">
              <a:defRPr>
                <a:solidFill>
                  <a:schemeClr val="tx1"/>
                </a:solidFill>
                <a:latin typeface="Arial" panose="020B0604020202020204" pitchFamily="34" charset="0"/>
              </a:defRPr>
            </a:lvl2pPr>
            <a:lvl3pPr marL="1403350" indent="-342900">
              <a:defRPr>
                <a:solidFill>
                  <a:schemeClr val="tx1"/>
                </a:solidFill>
                <a:latin typeface="Arial" panose="020B0604020202020204" pitchFamily="34" charset="0"/>
              </a:defRPr>
            </a:lvl3pPr>
            <a:lvl4pPr marL="1925638" indent="-342900">
              <a:defRPr>
                <a:solidFill>
                  <a:schemeClr val="tx1"/>
                </a:solidFill>
                <a:latin typeface="Arial" panose="020B0604020202020204" pitchFamily="34" charset="0"/>
              </a:defRPr>
            </a:lvl4pPr>
            <a:lvl5pPr marL="2447925" indent="-342900">
              <a:defRPr>
                <a:solidFill>
                  <a:schemeClr val="tx1"/>
                </a:solidFill>
                <a:latin typeface="Arial" panose="020B0604020202020204" pitchFamily="34" charset="0"/>
              </a:defRPr>
            </a:lvl5pPr>
            <a:lvl6pPr marL="2905125" indent="-342900" fontAlgn="base">
              <a:spcBef>
                <a:spcPct val="0"/>
              </a:spcBef>
              <a:spcAft>
                <a:spcPct val="0"/>
              </a:spcAft>
              <a:defRPr>
                <a:solidFill>
                  <a:schemeClr val="tx1"/>
                </a:solidFill>
                <a:latin typeface="Arial" panose="020B0604020202020204" pitchFamily="34" charset="0"/>
              </a:defRPr>
            </a:lvl6pPr>
            <a:lvl7pPr marL="3362325" indent="-342900" fontAlgn="base">
              <a:spcBef>
                <a:spcPct val="0"/>
              </a:spcBef>
              <a:spcAft>
                <a:spcPct val="0"/>
              </a:spcAft>
              <a:defRPr>
                <a:solidFill>
                  <a:schemeClr val="tx1"/>
                </a:solidFill>
                <a:latin typeface="Arial" panose="020B0604020202020204" pitchFamily="34" charset="0"/>
              </a:defRPr>
            </a:lvl7pPr>
            <a:lvl8pPr marL="3819525" indent="-342900" fontAlgn="base">
              <a:spcBef>
                <a:spcPct val="0"/>
              </a:spcBef>
              <a:spcAft>
                <a:spcPct val="0"/>
              </a:spcAft>
              <a:defRPr>
                <a:solidFill>
                  <a:schemeClr val="tx1"/>
                </a:solidFill>
                <a:latin typeface="Arial" panose="020B0604020202020204" pitchFamily="34" charset="0"/>
              </a:defRPr>
            </a:lvl8pPr>
            <a:lvl9pPr marL="4276725" indent="-342900" fontAlgn="base">
              <a:spcBef>
                <a:spcPct val="0"/>
              </a:spcBef>
              <a:spcAft>
                <a:spcPct val="0"/>
              </a:spcAft>
              <a:defRPr>
                <a:solidFill>
                  <a:schemeClr val="tx1"/>
                </a:solidFill>
                <a:latin typeface="Arial" panose="020B0604020202020204" pitchFamily="34" charset="0"/>
              </a:defRPr>
            </a:lvl9pPr>
          </a:lstStyle>
          <a:p>
            <a:pPr>
              <a:spcBef>
                <a:spcPct val="35000"/>
              </a:spcBef>
              <a:buFontTx/>
              <a:buAutoNum type="arabicPeriod"/>
            </a:pPr>
            <a:r>
              <a:rPr lang="es-ES" altLang="en-US" sz="1400" b="0"/>
              <a:t>Pide a tu cliente que ponge los cuatro papeles siguientes en el cuarto: “Metacuarto” – aquí tiene una vista general de fuera, “Soñador” un lugar para soñar creativo, “Agente” un lugar para pensar paso a paso sobre la realización, “Crítico” un lugar para comprobar todo crítico.</a:t>
            </a:r>
            <a:endParaRPr lang="de-DE" altLang="en-US" sz="1400" b="0"/>
          </a:p>
          <a:p>
            <a:pPr>
              <a:spcBef>
                <a:spcPct val="35000"/>
              </a:spcBef>
              <a:buFontTx/>
              <a:buAutoNum type="arabicPeriod"/>
            </a:pPr>
            <a:r>
              <a:rPr lang="es-ES" altLang="en-US" sz="1400" b="0"/>
              <a:t>Pide a la persona ir a cada lugar y hablar sobre las experiencias correspondientes.</a:t>
            </a:r>
            <a:endParaRPr lang="de-DE" altLang="en-US" sz="1400" b="0"/>
          </a:p>
          <a:p>
            <a:pPr>
              <a:spcBef>
                <a:spcPct val="35000"/>
              </a:spcBef>
              <a:buFontTx/>
              <a:buAutoNum type="arabicPeriod"/>
            </a:pPr>
            <a:r>
              <a:rPr lang="es-ES" altLang="en-US" sz="1400" b="0"/>
              <a:t>Observa el orden entre los lugares y reflecta el significado del orden: Quién mira a quién? Quién está más cercano a quién? ...</a:t>
            </a:r>
            <a:endParaRPr lang="de-DE" altLang="en-US" sz="1400" b="0"/>
          </a:p>
          <a:p>
            <a:pPr>
              <a:spcBef>
                <a:spcPct val="35000"/>
              </a:spcBef>
              <a:buFontTx/>
              <a:buAutoNum type="arabicPeriod"/>
            </a:pPr>
            <a:r>
              <a:rPr lang="es-ES" altLang="en-US" sz="1400" b="0"/>
              <a:t>Permite a tu cliente seguir a impulsos espontáneos y cambiar el orden.</a:t>
            </a:r>
            <a:endParaRPr lang="de-DE" altLang="en-US" sz="1400" b="0"/>
          </a:p>
          <a:p>
            <a:pPr>
              <a:spcBef>
                <a:spcPct val="35000"/>
              </a:spcBef>
              <a:buFontTx/>
              <a:buAutoNum type="arabicPeriod"/>
            </a:pPr>
            <a:r>
              <a:rPr lang="es-ES" altLang="en-US" sz="1400" b="0"/>
              <a:t>Ahora el proyecto concreto se vuelve relevante y entonces trabajamos con este en todas las posiciones: Al principio del “Soñador” al “Agente” (sabe que es necesario para realizar el sueño?), entonces al “Crítico” (A qué se tiene prestar atención por experiencia?).</a:t>
            </a:r>
            <a:endParaRPr lang="de-DE" altLang="en-US" sz="1400" b="0"/>
          </a:p>
          <a:p>
            <a:pPr>
              <a:spcBef>
                <a:spcPct val="35000"/>
              </a:spcBef>
              <a:buFontTx/>
              <a:buAutoNum type="arabicPeriod"/>
            </a:pPr>
            <a:r>
              <a:rPr lang="es-ES" altLang="en-US" sz="1400" b="0"/>
              <a:t>Si el “Agente” no sabe “cómo puede practicar algo”, pide al “Soñador” soñar de “cómo”. Si el “Crítico” tiene propuestas, se pide al “Soñador” tenerlo en cuenta. Hazlo hasta que tu cliente en el “metacuarto” está contento.</a:t>
            </a:r>
            <a:endParaRPr lang="de-DE" altLang="en-US" sz="1400" b="0"/>
          </a:p>
          <a:p>
            <a:pPr>
              <a:spcBef>
                <a:spcPct val="35000"/>
              </a:spcBef>
              <a:buFontTx/>
              <a:buAutoNum type="arabicPeriod"/>
            </a:pPr>
            <a:r>
              <a:rPr lang="es-ES" altLang="en-US" sz="1400" b="0"/>
              <a:t>Al final deja que el cliente se transforme del “Soñador” al “Agente” y al “Crítico” y otra vez al “Soñador” etc. Durante la repetición acompaña al cliente y cuéntale sobre el proyecto.   </a:t>
            </a:r>
            <a:endParaRPr lang="de-DE" altLang="en-US" sz="1400" b="0"/>
          </a:p>
        </p:txBody>
      </p:sp>
      <p:sp>
        <p:nvSpPr>
          <p:cNvPr id="514051" name="Rectangle 3"/>
          <p:cNvSpPr>
            <a:spLocks noChangeArrowheads="1"/>
          </p:cNvSpPr>
          <p:nvPr/>
        </p:nvSpPr>
        <p:spPr bwMode="auto">
          <a:xfrm>
            <a:off x="457200" y="1341438"/>
            <a:ext cx="8229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30: La estrategia Walt Disney</a:t>
            </a:r>
          </a:p>
          <a:p>
            <a:pPr>
              <a:spcBef>
                <a:spcPct val="40000"/>
              </a:spcBef>
            </a:pPr>
            <a:r>
              <a:rPr lang="es-ES" altLang="en-US" sz="1600" b="0"/>
              <a:t>Robert Dilts modeló las estrategias de creatividad de Walt Disney e inventó con ello una intervención de PNL. Sirve como planificación del proyecto.</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Text Box 2"/>
          <p:cNvSpPr txBox="1">
            <a:spLocks noChangeArrowheads="1"/>
          </p:cNvSpPr>
          <p:nvPr/>
        </p:nvSpPr>
        <p:spPr bwMode="auto">
          <a:xfrm>
            <a:off x="1763713" y="2205038"/>
            <a:ext cx="467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
        <p:nvSpPr>
          <p:cNvPr id="508931" name="Text Box 3"/>
          <p:cNvSpPr txBox="1">
            <a:spLocks noChangeArrowheads="1"/>
          </p:cNvSpPr>
          <p:nvPr/>
        </p:nvSpPr>
        <p:spPr bwMode="auto">
          <a:xfrm>
            <a:off x="457200" y="2974975"/>
            <a:ext cx="8075613" cy="319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71463" indent="-271463">
              <a:tabLst>
                <a:tab pos="177800" algn="l"/>
              </a:tabLst>
              <a:defRPr>
                <a:solidFill>
                  <a:schemeClr val="tx1"/>
                </a:solidFill>
                <a:latin typeface="Arial" panose="020B0604020202020204" pitchFamily="34" charset="0"/>
              </a:defRPr>
            </a:lvl1pPr>
            <a:lvl2pPr marL="873125" indent="-342900">
              <a:tabLst>
                <a:tab pos="177800" algn="l"/>
              </a:tabLst>
              <a:defRPr>
                <a:solidFill>
                  <a:schemeClr val="tx1"/>
                </a:solidFill>
                <a:latin typeface="Arial" panose="020B0604020202020204" pitchFamily="34" charset="0"/>
              </a:defRPr>
            </a:lvl2pPr>
            <a:lvl3pPr marL="1395413" indent="-342900">
              <a:tabLst>
                <a:tab pos="177800" algn="l"/>
              </a:tabLst>
              <a:defRPr>
                <a:solidFill>
                  <a:schemeClr val="tx1"/>
                </a:solidFill>
                <a:latin typeface="Arial" panose="020B0604020202020204" pitchFamily="34" charset="0"/>
              </a:defRPr>
            </a:lvl3pPr>
            <a:lvl4pPr marL="1917700" indent="-342900">
              <a:tabLst>
                <a:tab pos="177800" algn="l"/>
              </a:tabLst>
              <a:defRPr>
                <a:solidFill>
                  <a:schemeClr val="tx1"/>
                </a:solidFill>
                <a:latin typeface="Arial" panose="020B0604020202020204" pitchFamily="34" charset="0"/>
              </a:defRPr>
            </a:lvl4pPr>
            <a:lvl5pPr marL="2439988" indent="-342900">
              <a:tabLst>
                <a:tab pos="177800" algn="l"/>
              </a:tabLst>
              <a:defRPr>
                <a:solidFill>
                  <a:schemeClr val="tx1"/>
                </a:solidFill>
                <a:latin typeface="Arial" panose="020B0604020202020204" pitchFamily="34" charset="0"/>
              </a:defRPr>
            </a:lvl5pPr>
            <a:lvl6pPr marL="2897188" indent="-342900" fontAlgn="base">
              <a:spcBef>
                <a:spcPct val="0"/>
              </a:spcBef>
              <a:spcAft>
                <a:spcPct val="0"/>
              </a:spcAft>
              <a:tabLst>
                <a:tab pos="177800" algn="l"/>
              </a:tabLst>
              <a:defRPr>
                <a:solidFill>
                  <a:schemeClr val="tx1"/>
                </a:solidFill>
                <a:latin typeface="Arial" panose="020B0604020202020204" pitchFamily="34" charset="0"/>
              </a:defRPr>
            </a:lvl6pPr>
            <a:lvl7pPr marL="3354388" indent="-342900" fontAlgn="base">
              <a:spcBef>
                <a:spcPct val="0"/>
              </a:spcBef>
              <a:spcAft>
                <a:spcPct val="0"/>
              </a:spcAft>
              <a:tabLst>
                <a:tab pos="177800" algn="l"/>
              </a:tabLst>
              <a:defRPr>
                <a:solidFill>
                  <a:schemeClr val="tx1"/>
                </a:solidFill>
                <a:latin typeface="Arial" panose="020B0604020202020204" pitchFamily="34" charset="0"/>
              </a:defRPr>
            </a:lvl7pPr>
            <a:lvl8pPr marL="3811588" indent="-342900" fontAlgn="base">
              <a:spcBef>
                <a:spcPct val="0"/>
              </a:spcBef>
              <a:spcAft>
                <a:spcPct val="0"/>
              </a:spcAft>
              <a:tabLst>
                <a:tab pos="177800" algn="l"/>
              </a:tabLst>
              <a:defRPr>
                <a:solidFill>
                  <a:schemeClr val="tx1"/>
                </a:solidFill>
                <a:latin typeface="Arial" panose="020B0604020202020204" pitchFamily="34" charset="0"/>
              </a:defRPr>
            </a:lvl8pPr>
            <a:lvl9pPr marL="4268788" indent="-342900" fontAlgn="base">
              <a:spcBef>
                <a:spcPct val="0"/>
              </a:spcBef>
              <a:spcAft>
                <a:spcPct val="0"/>
              </a:spcAft>
              <a:tabLst>
                <a:tab pos="177800" algn="l"/>
              </a:tabLst>
              <a:defRPr>
                <a:solidFill>
                  <a:schemeClr val="tx1"/>
                </a:solidFill>
                <a:latin typeface="Arial" panose="020B0604020202020204" pitchFamily="34" charset="0"/>
              </a:defRPr>
            </a:lvl9pPr>
          </a:lstStyle>
          <a:p>
            <a:pPr>
              <a:lnSpc>
                <a:spcPct val="110000"/>
              </a:lnSpc>
              <a:spcBef>
                <a:spcPct val="35000"/>
              </a:spcBef>
              <a:buFontTx/>
              <a:buAutoNum type="arabicPeriod"/>
            </a:pPr>
            <a:r>
              <a:rPr lang="es-ES" altLang="en-US" sz="1400" b="0"/>
              <a:t>Al principio prueba la mejor distancia mientras estás moviendo rápidamente tu mano delante de los ojos del cliente.</a:t>
            </a:r>
            <a:endParaRPr lang="de-DE" altLang="en-US" sz="1400" b="0"/>
          </a:p>
          <a:p>
            <a:pPr>
              <a:lnSpc>
                <a:spcPct val="110000"/>
              </a:lnSpc>
              <a:spcBef>
                <a:spcPct val="35000"/>
              </a:spcBef>
              <a:buFontTx/>
              <a:buAutoNum type="arabicPeriod"/>
            </a:pPr>
            <a:r>
              <a:rPr lang="es-ES" altLang="en-US" sz="1400" b="0"/>
              <a:t>Pide al cliente hablar sobre el problema, que quiera solucionar y clasificarlo en una escala de 1 hasta 10.</a:t>
            </a:r>
            <a:endParaRPr lang="de-DE" altLang="en-US" sz="1400" b="0"/>
          </a:p>
          <a:p>
            <a:pPr>
              <a:lnSpc>
                <a:spcPct val="110000"/>
              </a:lnSpc>
              <a:spcBef>
                <a:spcPct val="35000"/>
              </a:spcBef>
              <a:buFontTx/>
              <a:buAutoNum type="arabicPeriod"/>
            </a:pPr>
            <a:r>
              <a:rPr lang="es-ES" altLang="en-US" sz="1400" b="0"/>
              <a:t>El cliente continúa hablando del problema por 2-5 minutos y al mismo tiempo mueve rápidamente la mano delante de sus ojos. Tu cliente debe seguir con sus ojos tu mano.</a:t>
            </a:r>
            <a:endParaRPr lang="de-DE" altLang="en-US" sz="1400" b="0"/>
          </a:p>
          <a:p>
            <a:pPr>
              <a:lnSpc>
                <a:spcPct val="110000"/>
              </a:lnSpc>
              <a:spcBef>
                <a:spcPct val="35000"/>
              </a:spcBef>
              <a:buFontTx/>
              <a:buAutoNum type="arabicPeriod"/>
            </a:pPr>
            <a:r>
              <a:rPr lang="es-ES" altLang="en-US" sz="1400" b="0"/>
              <a:t>En cuanto tu mano duela ó tu cliente está utilizando metáforas, puedes levantar la mano y entonces con un movimiento de la mano delante de los ojos del cliente abajo. Pide al cliente cerrar a los ojos e ir dentro e investigar que puede percibir en su cuerpo. Ha probado su eficacia preguntar al cliente que cuarto está detrás y dejale investigar este cuarto.</a:t>
            </a:r>
            <a:endParaRPr lang="de-DE" altLang="en-US" sz="1400" b="0"/>
          </a:p>
          <a:p>
            <a:pPr>
              <a:lnSpc>
                <a:spcPct val="110000"/>
              </a:lnSpc>
              <a:spcBef>
                <a:spcPct val="35000"/>
              </a:spcBef>
              <a:buFontTx/>
              <a:buAutoNum type="arabicPeriod"/>
            </a:pPr>
            <a:r>
              <a:rPr lang="es-ES" altLang="en-US" sz="1400" b="0"/>
              <a:t>Repite los pasos 3. y 4. muchas veces, hasta que puedas percibir una reacción del cliente. Pidele una y otra vez clasificar en una escala de 1 hasta 10 como se siente.</a:t>
            </a:r>
            <a:endParaRPr lang="de-DE" altLang="en-US"/>
          </a:p>
        </p:txBody>
      </p:sp>
      <p:sp>
        <p:nvSpPr>
          <p:cNvPr id="508932" name="Rectangle 4"/>
          <p:cNvSpPr>
            <a:spLocks noChangeArrowheads="1"/>
          </p:cNvSpPr>
          <p:nvPr/>
        </p:nvSpPr>
        <p:spPr bwMode="auto">
          <a:xfrm>
            <a:off x="457200" y="1341438"/>
            <a:ext cx="8229600" cy="145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31: Eye Movement Integration</a:t>
            </a:r>
          </a:p>
          <a:p>
            <a:pPr>
              <a:spcBef>
                <a:spcPct val="30000"/>
              </a:spcBef>
            </a:pPr>
            <a:r>
              <a:rPr lang="es-ES" altLang="en-US" sz="1600" b="0"/>
              <a:t>En esta intervención de PNL se conecta un estado problemático con impulsos de recursos por estimulación del cerebro. Se utiliza movimiento fluido de los ojos para estimular al cerebro. En este proceso los recursos ayudan a solucionar el problema. En lugar de solucionar un problema puedes profundizar un recurso también.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body" idx="4294967295"/>
          </p:nvPr>
        </p:nvSpPr>
        <p:spPr bwMode="auto">
          <a:xfrm>
            <a:off x="431800" y="1258888"/>
            <a:ext cx="8229600" cy="50498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27063" indent="-627063" defTabSz="1617663">
              <a:lnSpc>
                <a:spcPct val="80000"/>
              </a:lnSpc>
              <a:buFontTx/>
              <a:buNone/>
              <a:tabLst>
                <a:tab pos="1074738" algn="l"/>
                <a:tab pos="1439863" algn="l"/>
              </a:tabLst>
            </a:pPr>
            <a:r>
              <a:rPr lang="es-ES_tradnl" altLang="en-US" sz="2400" b="1">
                <a:solidFill>
                  <a:srgbClr val="990033"/>
                </a:solidFill>
              </a:rPr>
              <a:t>Las Intervenciones de PNL</a:t>
            </a:r>
          </a:p>
          <a:p>
            <a:pPr marL="627063" indent="-627063" defTabSz="1617663">
              <a:lnSpc>
                <a:spcPct val="80000"/>
              </a:lnSpc>
              <a:spcBef>
                <a:spcPct val="60000"/>
              </a:spcBef>
              <a:buFontTx/>
              <a:buNone/>
              <a:tabLst>
                <a:tab pos="1074738" algn="l"/>
                <a:tab pos="1439863" algn="l"/>
              </a:tabLst>
            </a:pPr>
            <a:r>
              <a:rPr lang="es-ES_tradnl" altLang="en-US" sz="1800"/>
              <a:t>	I 1		1., 2., 3. Posición con otros y con un síntoma </a:t>
            </a:r>
          </a:p>
          <a:p>
            <a:pPr marL="627063" indent="-627063" defTabSz="1617663">
              <a:lnSpc>
                <a:spcPct val="80000"/>
              </a:lnSpc>
              <a:buFontTx/>
              <a:buNone/>
              <a:tabLst>
                <a:tab pos="1074738" algn="l"/>
                <a:tab pos="1439863" algn="l"/>
              </a:tabLst>
            </a:pPr>
            <a:r>
              <a:rPr lang="es-ES_tradnl" altLang="en-US" sz="1800"/>
              <a:t>	I 2	 	SMART objetivos</a:t>
            </a:r>
          </a:p>
          <a:p>
            <a:pPr marL="627063" indent="-627063" defTabSz="1617663">
              <a:lnSpc>
                <a:spcPct val="80000"/>
              </a:lnSpc>
              <a:buFontTx/>
              <a:buNone/>
              <a:tabLst>
                <a:tab pos="1074738" algn="l"/>
                <a:tab pos="1439863" algn="l"/>
              </a:tabLst>
            </a:pPr>
            <a:r>
              <a:rPr lang="es-ES_tradnl" altLang="en-US" sz="1800"/>
              <a:t>	I 3		Chunking</a:t>
            </a:r>
          </a:p>
          <a:p>
            <a:pPr marL="627063" indent="-627063" defTabSz="1617663">
              <a:lnSpc>
                <a:spcPct val="80000"/>
              </a:lnSpc>
              <a:buFontTx/>
              <a:buNone/>
              <a:tabLst>
                <a:tab pos="1074738" algn="l"/>
                <a:tab pos="1439863" algn="l"/>
              </a:tabLst>
            </a:pPr>
            <a:r>
              <a:rPr lang="es-ES_tradnl" altLang="en-US" sz="1800"/>
              <a:t>	I 4		El nivel lógico</a:t>
            </a:r>
          </a:p>
          <a:p>
            <a:pPr marL="627063" indent="-627063" defTabSz="1617663">
              <a:lnSpc>
                <a:spcPct val="80000"/>
              </a:lnSpc>
              <a:buFontTx/>
              <a:buNone/>
              <a:tabLst>
                <a:tab pos="1074738" algn="l"/>
                <a:tab pos="1439863" algn="l"/>
              </a:tabLst>
            </a:pPr>
            <a:r>
              <a:rPr lang="es-ES_tradnl" altLang="en-US" sz="1800"/>
              <a:t>	I 5		New Behavior Generator</a:t>
            </a:r>
          </a:p>
          <a:p>
            <a:pPr marL="627063" indent="-627063" defTabSz="1617663">
              <a:lnSpc>
                <a:spcPct val="80000"/>
              </a:lnSpc>
              <a:buFontTx/>
              <a:buNone/>
              <a:tabLst>
                <a:tab pos="1074738" algn="l"/>
                <a:tab pos="1439863" algn="l"/>
              </a:tabLst>
            </a:pPr>
            <a:r>
              <a:rPr lang="es-ES_tradnl" altLang="en-US" sz="1800"/>
              <a:t>	I 6		Qué estaba la intención de tu comunicación? </a:t>
            </a:r>
          </a:p>
          <a:p>
            <a:pPr marL="627063" indent="-627063" defTabSz="1617663">
              <a:lnSpc>
                <a:spcPct val="80000"/>
              </a:lnSpc>
              <a:buFontTx/>
              <a:buNone/>
              <a:tabLst>
                <a:tab pos="1074738" algn="l"/>
                <a:tab pos="1439863" algn="l"/>
              </a:tabLst>
            </a:pPr>
            <a:r>
              <a:rPr lang="es-ES_tradnl" altLang="en-US" sz="1800"/>
              <a:t>	I 7		El trato inteligente con crítica</a:t>
            </a:r>
          </a:p>
          <a:p>
            <a:pPr marL="627063" indent="-627063" defTabSz="1617663">
              <a:lnSpc>
                <a:spcPct val="80000"/>
              </a:lnSpc>
              <a:buFontTx/>
              <a:buNone/>
              <a:tabLst>
                <a:tab pos="1074738" algn="l"/>
                <a:tab pos="1439863" algn="l"/>
              </a:tabLst>
            </a:pPr>
            <a:r>
              <a:rPr lang="es-ES_tradnl" altLang="en-US" sz="1800"/>
              <a:t>	I 8		Círculo de la excelencia personal </a:t>
            </a:r>
          </a:p>
          <a:p>
            <a:pPr marL="627063" indent="-627063" defTabSz="1617663">
              <a:lnSpc>
                <a:spcPct val="80000"/>
              </a:lnSpc>
              <a:buFontTx/>
              <a:buNone/>
              <a:tabLst>
                <a:tab pos="1074738" algn="l"/>
                <a:tab pos="1439863" algn="l"/>
              </a:tabLst>
            </a:pPr>
            <a:r>
              <a:rPr lang="es-ES_tradnl" altLang="en-US" sz="1800"/>
              <a:t>	I 9		El ancla del éxito con TIGER</a:t>
            </a:r>
          </a:p>
          <a:p>
            <a:pPr marL="627063" indent="-627063" defTabSz="1617663">
              <a:lnSpc>
                <a:spcPct val="80000"/>
              </a:lnSpc>
              <a:buFontTx/>
              <a:buNone/>
              <a:tabLst>
                <a:tab pos="1074738" algn="l"/>
                <a:tab pos="1439863" algn="l"/>
              </a:tabLst>
            </a:pPr>
            <a:r>
              <a:rPr lang="es-ES_tradnl" altLang="en-US" sz="1800"/>
              <a:t>	I 10		Fusionar a los anclas</a:t>
            </a:r>
          </a:p>
          <a:p>
            <a:pPr marL="627063" indent="-627063" defTabSz="1617663">
              <a:lnSpc>
                <a:spcPct val="80000"/>
              </a:lnSpc>
              <a:buFontTx/>
              <a:buNone/>
              <a:tabLst>
                <a:tab pos="1074738" algn="l"/>
                <a:tab pos="1439863" algn="l"/>
              </a:tabLst>
            </a:pPr>
            <a:r>
              <a:rPr lang="es-ES_tradnl" altLang="en-US" sz="1800"/>
              <a:t>	I 11		Visual Squash</a:t>
            </a:r>
            <a:endParaRPr lang="en-GB" altLang="en-US" sz="1800"/>
          </a:p>
          <a:p>
            <a:pPr marL="627063" indent="-627063" defTabSz="1617663">
              <a:lnSpc>
                <a:spcPct val="80000"/>
              </a:lnSpc>
              <a:buFontTx/>
              <a:buNone/>
              <a:tabLst>
                <a:tab pos="1074738" algn="l"/>
                <a:tab pos="1439863" algn="l"/>
              </a:tabLst>
            </a:pPr>
            <a:r>
              <a:rPr lang="en-GB" altLang="en-US" sz="1800"/>
              <a:t>	I 12		Change History</a:t>
            </a:r>
          </a:p>
          <a:p>
            <a:pPr marL="627063" indent="-627063" defTabSz="1617663">
              <a:lnSpc>
                <a:spcPct val="80000"/>
              </a:lnSpc>
              <a:buFontTx/>
              <a:buNone/>
              <a:tabLst>
                <a:tab pos="1074738" algn="l"/>
                <a:tab pos="1439863" algn="l"/>
              </a:tabLst>
            </a:pPr>
            <a:r>
              <a:rPr lang="en-GB" altLang="en-US" sz="1800"/>
              <a:t>	I 13		Context reframing (del contexto)</a:t>
            </a:r>
            <a:endParaRPr lang="es-ES_tradnl" altLang="en-US" sz="1800"/>
          </a:p>
          <a:p>
            <a:pPr marL="627063" indent="-627063" defTabSz="1617663">
              <a:lnSpc>
                <a:spcPct val="80000"/>
              </a:lnSpc>
              <a:buFontTx/>
              <a:buNone/>
              <a:tabLst>
                <a:tab pos="1074738" algn="l"/>
                <a:tab pos="1439863" algn="l"/>
              </a:tabLst>
            </a:pPr>
            <a:r>
              <a:rPr lang="es-ES_tradnl" altLang="en-US" sz="1800"/>
              <a:t>	I 14		Six-Step-Reframing</a:t>
            </a:r>
          </a:p>
          <a:p>
            <a:pPr marL="627063" indent="-627063" defTabSz="1617663">
              <a:lnSpc>
                <a:spcPct val="80000"/>
              </a:lnSpc>
              <a:buFontTx/>
              <a:buNone/>
              <a:tabLst>
                <a:tab pos="1074738" algn="l"/>
                <a:tab pos="1439863" algn="l"/>
              </a:tabLst>
            </a:pPr>
            <a:r>
              <a:rPr lang="es-ES_tradnl" altLang="en-US" sz="1800"/>
              <a:t>	I 15		Transformación de submodalidades</a:t>
            </a:r>
            <a:endParaRPr lang="en-GB" altLang="en-US" sz="1800"/>
          </a:p>
          <a:p>
            <a:pPr marL="627063" indent="-627063" defTabSz="1617663">
              <a:lnSpc>
                <a:spcPct val="80000"/>
              </a:lnSpc>
              <a:buFontTx/>
              <a:buNone/>
              <a:tabLst>
                <a:tab pos="1074738" algn="l"/>
                <a:tab pos="1439863" algn="l"/>
              </a:tabLst>
            </a:pPr>
            <a:r>
              <a:rPr lang="en-GB" altLang="en-US" sz="1800"/>
              <a:t>	I 16		Formato de prealineé</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Text Box 2"/>
          <p:cNvSpPr txBox="1">
            <a:spLocks noChangeArrowheads="1"/>
          </p:cNvSpPr>
          <p:nvPr/>
        </p:nvSpPr>
        <p:spPr bwMode="auto">
          <a:xfrm>
            <a:off x="323850" y="3157538"/>
            <a:ext cx="7993063" cy="291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71463" indent="-271463">
              <a:defRPr>
                <a:solidFill>
                  <a:schemeClr val="tx1"/>
                </a:solidFill>
                <a:latin typeface="Arial" panose="020B0604020202020204" pitchFamily="34" charset="0"/>
              </a:defRPr>
            </a:lvl1pPr>
            <a:lvl2pPr marL="877888" indent="-342900">
              <a:defRPr>
                <a:solidFill>
                  <a:schemeClr val="tx1"/>
                </a:solidFill>
                <a:latin typeface="Arial" panose="020B0604020202020204" pitchFamily="34" charset="0"/>
              </a:defRPr>
            </a:lvl2pPr>
            <a:lvl3pPr marL="1400175" indent="-342900">
              <a:defRPr>
                <a:solidFill>
                  <a:schemeClr val="tx1"/>
                </a:solidFill>
                <a:latin typeface="Arial" panose="020B0604020202020204" pitchFamily="34" charset="0"/>
              </a:defRPr>
            </a:lvl3pPr>
            <a:lvl4pPr marL="1922463" indent="-342900">
              <a:defRPr>
                <a:solidFill>
                  <a:schemeClr val="tx1"/>
                </a:solidFill>
                <a:latin typeface="Arial" panose="020B0604020202020204" pitchFamily="34" charset="0"/>
              </a:defRPr>
            </a:lvl4pPr>
            <a:lvl5pPr marL="2444750" indent="-342900">
              <a:defRPr>
                <a:solidFill>
                  <a:schemeClr val="tx1"/>
                </a:solidFill>
                <a:latin typeface="Arial" panose="020B0604020202020204" pitchFamily="34" charset="0"/>
              </a:defRPr>
            </a:lvl5pPr>
            <a:lvl6pPr marL="2901950" indent="-342900" fontAlgn="base">
              <a:spcBef>
                <a:spcPct val="0"/>
              </a:spcBef>
              <a:spcAft>
                <a:spcPct val="0"/>
              </a:spcAft>
              <a:defRPr>
                <a:solidFill>
                  <a:schemeClr val="tx1"/>
                </a:solidFill>
                <a:latin typeface="Arial" panose="020B0604020202020204" pitchFamily="34" charset="0"/>
              </a:defRPr>
            </a:lvl6pPr>
            <a:lvl7pPr marL="3359150" indent="-342900" fontAlgn="base">
              <a:spcBef>
                <a:spcPct val="0"/>
              </a:spcBef>
              <a:spcAft>
                <a:spcPct val="0"/>
              </a:spcAft>
              <a:defRPr>
                <a:solidFill>
                  <a:schemeClr val="tx1"/>
                </a:solidFill>
                <a:latin typeface="Arial" panose="020B0604020202020204" pitchFamily="34" charset="0"/>
              </a:defRPr>
            </a:lvl7pPr>
            <a:lvl8pPr marL="3816350" indent="-342900" fontAlgn="base">
              <a:spcBef>
                <a:spcPct val="0"/>
              </a:spcBef>
              <a:spcAft>
                <a:spcPct val="0"/>
              </a:spcAft>
              <a:defRPr>
                <a:solidFill>
                  <a:schemeClr val="tx1"/>
                </a:solidFill>
                <a:latin typeface="Arial" panose="020B0604020202020204" pitchFamily="34" charset="0"/>
              </a:defRPr>
            </a:lvl8pPr>
            <a:lvl9pPr marL="4273550" indent="-342900" fontAlgn="base">
              <a:spcBef>
                <a:spcPct val="0"/>
              </a:spcBef>
              <a:spcAft>
                <a:spcPct val="0"/>
              </a:spcAft>
              <a:defRPr>
                <a:solidFill>
                  <a:schemeClr val="tx1"/>
                </a:solidFill>
                <a:latin typeface="Arial" panose="020B0604020202020204" pitchFamily="34" charset="0"/>
              </a:defRPr>
            </a:lvl9pPr>
          </a:lstStyle>
          <a:p>
            <a:pPr>
              <a:lnSpc>
                <a:spcPct val="110000"/>
              </a:lnSpc>
              <a:spcBef>
                <a:spcPct val="40000"/>
              </a:spcBef>
              <a:buFontTx/>
              <a:buAutoNum type="arabicPeriod"/>
            </a:pPr>
            <a:r>
              <a:rPr lang="es-ES" altLang="en-US" sz="1400" b="0"/>
              <a:t>Qué estados interiores quieres invitar más a tu vida? En la descripción presta atención a SMART C18, valores, convencimientos, estados mentales interiores,... </a:t>
            </a:r>
            <a:endParaRPr lang="de-DE" altLang="en-US" sz="1400" b="0"/>
          </a:p>
          <a:p>
            <a:pPr>
              <a:lnSpc>
                <a:spcPct val="110000"/>
              </a:lnSpc>
              <a:spcBef>
                <a:spcPct val="40000"/>
              </a:spcBef>
              <a:buFontTx/>
              <a:buAutoNum type="arabicPeriod"/>
            </a:pPr>
            <a:r>
              <a:rPr lang="es-ES" altLang="en-US" sz="1400" b="0"/>
              <a:t>Utiliza tu conocimientos de PNL por la investigación: 1.2.3. posición (deja tu personalidad actual, = 1. posición, hablar con tu personalidad antigua, = 2. posición) C17, niveles lógicos C20, transferencia de submodalidades C31, Línea temporal C43-45, La estrategia Disney C46, Eye-Movement-Integration C47,...</a:t>
            </a:r>
            <a:endParaRPr lang="de-DE" altLang="en-US" sz="1400" b="0"/>
          </a:p>
          <a:p>
            <a:pPr>
              <a:lnSpc>
                <a:spcPct val="110000"/>
              </a:lnSpc>
              <a:spcBef>
                <a:spcPct val="40000"/>
              </a:spcBef>
              <a:buFontTx/>
              <a:buAutoNum type="arabicPeriod"/>
            </a:pPr>
            <a:r>
              <a:rPr lang="es-ES" altLang="en-US" sz="1400" b="0"/>
              <a:t>Utiliza Chunking C19 y New Behavior Generator C21 para la intensificación y la realización.</a:t>
            </a:r>
          </a:p>
          <a:p>
            <a:pPr>
              <a:lnSpc>
                <a:spcPct val="110000"/>
              </a:lnSpc>
              <a:spcBef>
                <a:spcPct val="40000"/>
              </a:spcBef>
            </a:pPr>
            <a:endParaRPr lang="de-DE" altLang="en-US" sz="1400" b="0"/>
          </a:p>
          <a:p>
            <a:pPr>
              <a:lnSpc>
                <a:spcPct val="110000"/>
              </a:lnSpc>
            </a:pPr>
            <a:r>
              <a:rPr lang="es-ES" altLang="en-US" sz="1400" b="0"/>
              <a:t>La formación profesional del Master en PNL basandose en Practitionar en PNL contiene muchas</a:t>
            </a:r>
          </a:p>
          <a:p>
            <a:pPr>
              <a:lnSpc>
                <a:spcPct val="110000"/>
              </a:lnSpc>
            </a:pPr>
            <a:r>
              <a:rPr lang="es-ES" altLang="en-US" sz="1400" b="0"/>
              <a:t>intervenciones para cambiar y superar convencimientos fijados, valores y “Filtros Perceptivos”, </a:t>
            </a:r>
          </a:p>
          <a:p>
            <a:pPr>
              <a:lnSpc>
                <a:spcPct val="110000"/>
              </a:lnSpc>
            </a:pPr>
            <a:r>
              <a:rPr lang="es-ES" altLang="en-US" sz="1400" b="0"/>
              <a:t>que estorban a la realización personal.</a:t>
            </a:r>
            <a:endParaRPr lang="de-DE" altLang="en-US" sz="1400" b="0"/>
          </a:p>
        </p:txBody>
      </p:sp>
      <p:sp>
        <p:nvSpPr>
          <p:cNvPr id="507907" name="Rectangle 3"/>
          <p:cNvSpPr>
            <a:spLocks noChangeArrowheads="1"/>
          </p:cNvSpPr>
          <p:nvPr/>
        </p:nvSpPr>
        <p:spPr bwMode="auto">
          <a:xfrm>
            <a:off x="457200" y="1341438"/>
            <a:ext cx="8229600"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32: </a:t>
            </a:r>
            <a:r>
              <a:rPr lang="es-ES" altLang="en-US" sz="2400">
                <a:solidFill>
                  <a:srgbClr val="990033"/>
                </a:solidFill>
              </a:rPr>
              <a:t>Modelar los momentos mejores en tu vida</a:t>
            </a:r>
          </a:p>
          <a:p>
            <a:pPr>
              <a:lnSpc>
                <a:spcPct val="85000"/>
              </a:lnSpc>
              <a:spcBef>
                <a:spcPct val="30000"/>
              </a:spcBef>
            </a:pPr>
            <a:r>
              <a:rPr lang="es-ES" altLang="en-US" sz="1600" b="0"/>
              <a:t>Muchas veces se entienden por “modelar” que se modela comportamientos excelentes de otras personas. Puede significa también, que se examina los momentos más felices de su misma vida: Qué has pensado entonces? Qué contacto tenías contigo mismo? Y que puedes hacer para aumentar la probabilidad que estos momentos aparecen y enriquecen a la vida intensamente. Así el proceso de modelar se vuelve a realización personal.</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2" name="Text Box 2"/>
          <p:cNvSpPr txBox="1">
            <a:spLocks noChangeArrowheads="1"/>
          </p:cNvSpPr>
          <p:nvPr/>
        </p:nvSpPr>
        <p:spPr bwMode="auto">
          <a:xfrm>
            <a:off x="468313" y="1128713"/>
            <a:ext cx="8567737" cy="503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85000"/>
              </a:lnSpc>
              <a:spcBef>
                <a:spcPct val="30000"/>
              </a:spcBef>
            </a:pPr>
            <a:r>
              <a:rPr lang="es-ES_tradnl" altLang="en-US" sz="2400">
                <a:solidFill>
                  <a:srgbClr val="990033"/>
                </a:solidFill>
              </a:rPr>
              <a:t>I 33: </a:t>
            </a:r>
            <a:r>
              <a:rPr lang="de-DE" altLang="en-US" sz="2400">
                <a:solidFill>
                  <a:srgbClr val="990033"/>
                </a:solidFill>
              </a:rPr>
              <a:t>Intervención con metáforas</a:t>
            </a:r>
            <a:endParaRPr lang="de-DE" altLang="en-US" sz="2400"/>
          </a:p>
          <a:p>
            <a:r>
              <a:rPr lang="es-ES" altLang="en-US" sz="1400" b="0"/>
              <a:t>Las intervenciones siguentes con metáforas son muy divertidas y al mismos tiempo muy profundas.</a:t>
            </a:r>
          </a:p>
          <a:p>
            <a:endParaRPr lang="es-ES" altLang="en-US" sz="1400" b="0"/>
          </a:p>
          <a:p>
            <a:r>
              <a:rPr lang="es-ES" altLang="en-US" sz="1400"/>
              <a:t>Metáforas y cuentos de hadas</a:t>
            </a:r>
            <a:r>
              <a:rPr lang="es-ES" altLang="en-US" sz="1400" b="0"/>
              <a:t> (es apropiado para probar como teatro de improvisación en grupos)</a:t>
            </a:r>
            <a:endParaRPr lang="de-DE" altLang="en-US" sz="1400" b="0"/>
          </a:p>
          <a:p>
            <a:pPr>
              <a:spcBef>
                <a:spcPct val="15000"/>
              </a:spcBef>
              <a:buFontTx/>
              <a:buAutoNum type="arabicPeriod"/>
            </a:pPr>
            <a:r>
              <a:rPr lang="es-ES" altLang="en-US" sz="1400" b="0"/>
              <a:t>Asocia varios cuentos de hadas a un sentimiento, comportamiento ó una situación, que quieres cambiar.</a:t>
            </a:r>
            <a:endParaRPr lang="de-DE" altLang="en-US" sz="1400" b="0"/>
          </a:p>
          <a:p>
            <a:pPr>
              <a:spcBef>
                <a:spcPct val="15000"/>
              </a:spcBef>
              <a:buFontTx/>
              <a:buAutoNum type="arabicPeriod"/>
            </a:pPr>
            <a:r>
              <a:rPr lang="es-ES" altLang="en-US" sz="1400" b="0"/>
              <a:t>Elige un cuento de hadas y de este una secuencia concreta.</a:t>
            </a:r>
            <a:endParaRPr lang="de-DE" altLang="en-US" sz="1400" b="0"/>
          </a:p>
          <a:p>
            <a:pPr>
              <a:spcBef>
                <a:spcPct val="15000"/>
              </a:spcBef>
              <a:buFontTx/>
              <a:buAutoNum type="arabicPeriod"/>
            </a:pPr>
            <a:r>
              <a:rPr lang="es-ES" altLang="en-US" sz="1400" b="0"/>
              <a:t>Elige asociativo por ti mismo cualquier figura de un cuento.</a:t>
            </a:r>
            <a:endParaRPr lang="de-DE" altLang="en-US" sz="1400" b="0"/>
          </a:p>
          <a:p>
            <a:pPr>
              <a:spcBef>
                <a:spcPct val="15000"/>
              </a:spcBef>
              <a:buFontTx/>
              <a:buAutoNum type="arabicPeriod"/>
            </a:pPr>
            <a:r>
              <a:rPr lang="es-ES" altLang="en-US" sz="1400" b="0"/>
              <a:t>Imagínate como se desarrolla el cuento de hadas espontáneo desde el punto de partida de la secuencia elegido (2.) junto con la figura del cuento (3.).</a:t>
            </a:r>
            <a:endParaRPr lang="de-DE" altLang="en-US" sz="1400" b="0"/>
          </a:p>
          <a:p>
            <a:pPr>
              <a:spcBef>
                <a:spcPct val="15000"/>
              </a:spcBef>
              <a:buFontTx/>
              <a:buAutoNum type="arabicPeriod"/>
            </a:pPr>
            <a:r>
              <a:rPr lang="es-ES" altLang="en-US" sz="1400" b="0"/>
              <a:t>Deja surgir una escalada problemática en el cuento.</a:t>
            </a:r>
            <a:endParaRPr lang="de-DE" altLang="en-US" sz="1400" b="0"/>
          </a:p>
          <a:p>
            <a:pPr>
              <a:spcBef>
                <a:spcPct val="15000"/>
              </a:spcBef>
              <a:buFontTx/>
              <a:buAutoNum type="arabicPeriod"/>
            </a:pPr>
            <a:r>
              <a:rPr lang="es-ES" altLang="en-US" sz="1400" b="0"/>
              <a:t>Deja surgir una solución en el cuento.</a:t>
            </a:r>
            <a:endParaRPr lang="de-DE" altLang="en-US" sz="1400" b="0"/>
          </a:p>
          <a:p>
            <a:pPr>
              <a:spcBef>
                <a:spcPct val="15000"/>
              </a:spcBef>
              <a:buFontTx/>
              <a:buAutoNum type="arabicPeriod"/>
            </a:pPr>
            <a:r>
              <a:rPr lang="es-ES" altLang="en-US" sz="1400" b="0"/>
              <a:t>Traduce todo atrás al sentimiento, comportamiento ó a la situación original. Qué podría significar allí?</a:t>
            </a:r>
          </a:p>
          <a:p>
            <a:pPr>
              <a:buFontTx/>
              <a:buAutoNum type="arabicPeriod"/>
            </a:pPr>
            <a:endParaRPr lang="de-DE" altLang="en-US" sz="1400" b="0"/>
          </a:p>
          <a:p>
            <a:r>
              <a:rPr lang="es-ES" altLang="en-US" sz="1400"/>
              <a:t>Metáfora de negociación</a:t>
            </a:r>
            <a:endParaRPr lang="de-DE" altLang="en-US" sz="1400"/>
          </a:p>
          <a:p>
            <a:pPr>
              <a:spcBef>
                <a:spcPct val="15000"/>
              </a:spcBef>
              <a:buFontTx/>
              <a:buAutoNum type="arabicPeriod"/>
            </a:pPr>
            <a:r>
              <a:rPr lang="es-ES" altLang="en-US" sz="1400" b="0"/>
              <a:t>Imagínate espontáneo 2 cosas: 2 objetos, 2 animales,…</a:t>
            </a:r>
            <a:endParaRPr lang="de-DE" altLang="en-US" sz="1400" b="0"/>
          </a:p>
          <a:p>
            <a:pPr>
              <a:spcBef>
                <a:spcPct val="15000"/>
              </a:spcBef>
              <a:buFontTx/>
              <a:buAutoNum type="arabicPeriod"/>
            </a:pPr>
            <a:r>
              <a:rPr lang="es-ES" altLang="en-US" sz="1400" b="0"/>
              <a:t>Da a los dos una voz y dejales conversar por un rato.</a:t>
            </a:r>
            <a:endParaRPr lang="de-DE" altLang="en-US" sz="1400" b="0"/>
          </a:p>
          <a:p>
            <a:pPr>
              <a:spcBef>
                <a:spcPct val="15000"/>
              </a:spcBef>
              <a:buFontTx/>
              <a:buAutoNum type="arabicPeriod"/>
            </a:pPr>
            <a:r>
              <a:rPr lang="es-ES" altLang="en-US" sz="1400" b="0"/>
              <a:t>De qué se trataba: de armonía, conflicto, juego, justicia,...?</a:t>
            </a:r>
            <a:endParaRPr lang="de-DE" altLang="en-US" sz="1400" b="0"/>
          </a:p>
          <a:p>
            <a:pPr>
              <a:spcBef>
                <a:spcPct val="15000"/>
              </a:spcBef>
              <a:buFontTx/>
              <a:buAutoNum type="arabicPeriod"/>
            </a:pPr>
            <a:r>
              <a:rPr lang="es-ES" altLang="en-US" sz="1400" b="0"/>
              <a:t>Qué significa para tu vida?</a:t>
            </a:r>
            <a:endParaRPr lang="de-DE" altLang="en-US" sz="1400" b="0"/>
          </a:p>
          <a:p>
            <a:pPr>
              <a:spcBef>
                <a:spcPct val="15000"/>
              </a:spcBef>
              <a:buFontTx/>
              <a:buAutoNum type="arabicPeriod"/>
            </a:pPr>
            <a:r>
              <a:rPr lang="es-ES" altLang="en-US" sz="1400" b="0"/>
              <a:t>Se puede utilizar todas las intervenciones de PNL para el tratamiento posterior – Visual Suash (C27) es muy apropiado aquí.</a:t>
            </a:r>
            <a:endParaRPr lang="de-DE" altLang="en-US" sz="1400" b="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Text Box 2"/>
          <p:cNvSpPr txBox="1">
            <a:spLocks noChangeArrowheads="1"/>
          </p:cNvSpPr>
          <p:nvPr/>
        </p:nvSpPr>
        <p:spPr bwMode="auto">
          <a:xfrm>
            <a:off x="457200" y="2276475"/>
            <a:ext cx="7777163" cy="4065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71463" indent="-271463">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316038" indent="-342900">
              <a:defRPr>
                <a:solidFill>
                  <a:schemeClr val="tx1"/>
                </a:solidFill>
                <a:latin typeface="Arial" panose="020B0604020202020204" pitchFamily="34" charset="0"/>
              </a:defRPr>
            </a:lvl3pPr>
            <a:lvl4pPr marL="1838325" indent="-342900">
              <a:defRPr>
                <a:solidFill>
                  <a:schemeClr val="tx1"/>
                </a:solidFill>
                <a:latin typeface="Arial" panose="020B0604020202020204" pitchFamily="34" charset="0"/>
              </a:defRPr>
            </a:lvl4pPr>
            <a:lvl5pPr marL="2360613" indent="-342900">
              <a:defRPr>
                <a:solidFill>
                  <a:schemeClr val="tx1"/>
                </a:solidFill>
                <a:latin typeface="Arial" panose="020B0604020202020204" pitchFamily="34" charset="0"/>
              </a:defRPr>
            </a:lvl5pPr>
            <a:lvl6pPr marL="2817813" indent="-342900" fontAlgn="base">
              <a:spcBef>
                <a:spcPct val="0"/>
              </a:spcBef>
              <a:spcAft>
                <a:spcPct val="0"/>
              </a:spcAft>
              <a:defRPr>
                <a:solidFill>
                  <a:schemeClr val="tx1"/>
                </a:solidFill>
                <a:latin typeface="Arial" panose="020B0604020202020204" pitchFamily="34" charset="0"/>
              </a:defRPr>
            </a:lvl6pPr>
            <a:lvl7pPr marL="3275013" indent="-342900" fontAlgn="base">
              <a:spcBef>
                <a:spcPct val="0"/>
              </a:spcBef>
              <a:spcAft>
                <a:spcPct val="0"/>
              </a:spcAft>
              <a:defRPr>
                <a:solidFill>
                  <a:schemeClr val="tx1"/>
                </a:solidFill>
                <a:latin typeface="Arial" panose="020B0604020202020204" pitchFamily="34" charset="0"/>
              </a:defRPr>
            </a:lvl7pPr>
            <a:lvl8pPr marL="3732213" indent="-342900" fontAlgn="base">
              <a:spcBef>
                <a:spcPct val="0"/>
              </a:spcBef>
              <a:spcAft>
                <a:spcPct val="0"/>
              </a:spcAft>
              <a:defRPr>
                <a:solidFill>
                  <a:schemeClr val="tx1"/>
                </a:solidFill>
                <a:latin typeface="Arial" panose="020B0604020202020204" pitchFamily="34" charset="0"/>
              </a:defRPr>
            </a:lvl8pPr>
            <a:lvl9pPr marL="4189413" indent="-342900" fontAlgn="base">
              <a:spcBef>
                <a:spcPct val="0"/>
              </a:spcBef>
              <a:spcAft>
                <a:spcPct val="0"/>
              </a:spcAft>
              <a:defRPr>
                <a:solidFill>
                  <a:schemeClr val="tx1"/>
                </a:solidFill>
                <a:latin typeface="Arial" panose="020B0604020202020204" pitchFamily="34" charset="0"/>
              </a:defRPr>
            </a:lvl9pPr>
          </a:lstStyle>
          <a:p>
            <a:pPr>
              <a:spcBef>
                <a:spcPct val="10000"/>
              </a:spcBef>
              <a:buFontTx/>
              <a:buAutoNum type="arabicPeriod"/>
            </a:pPr>
            <a:r>
              <a:rPr lang="es-ES" altLang="en-US" sz="1400" b="0"/>
              <a:t>Pregunta a tu compañero, para quien quiere escribir un cuento metafórico, qué le viene espontánamente a la pregunta: “Si tu vida hubiera sido un paisaje, una figura del cuento, el tiempo, una música, un movimiento, un animal,...antes de la formación profesional de PNL?” Apunta su respuesta.</a:t>
            </a:r>
            <a:endParaRPr lang="de-DE" altLang="en-US" sz="1400" b="0"/>
          </a:p>
          <a:p>
            <a:pPr>
              <a:spcBef>
                <a:spcPct val="10000"/>
              </a:spcBef>
              <a:buFontTx/>
              <a:buAutoNum type="arabicPeriod"/>
            </a:pPr>
            <a:r>
              <a:rPr lang="es-ES" altLang="en-US" sz="1400" b="0"/>
              <a:t>Haz lo mismo con la pregunta: “Si tu vida mientras de la formación profesional de PNL...”</a:t>
            </a:r>
            <a:endParaRPr lang="de-DE" altLang="en-US" sz="1400" b="0"/>
          </a:p>
          <a:p>
            <a:pPr>
              <a:spcBef>
                <a:spcPct val="10000"/>
              </a:spcBef>
              <a:buFontTx/>
              <a:buAutoNum type="arabicPeriod"/>
            </a:pPr>
            <a:r>
              <a:rPr lang="es-ES" altLang="en-US" sz="1400" b="0"/>
              <a:t>Haz lo mismo con la pregunta: “Sui tu vida después de la formación profesional de PNL...”</a:t>
            </a:r>
            <a:endParaRPr lang="de-DE" altLang="en-US" sz="1400" b="0"/>
          </a:p>
          <a:p>
            <a:pPr>
              <a:spcBef>
                <a:spcPct val="10000"/>
              </a:spcBef>
              <a:buFontTx/>
              <a:buAutoNum type="arabicPeriod"/>
            </a:pPr>
            <a:r>
              <a:rPr lang="es-ES" altLang="en-US" sz="1400" b="0"/>
              <a:t>Escribe con estas metáforas un cuento, que tenga lugar en 3 paisajes, en que aparecen 3 figuras de cuentos,...</a:t>
            </a:r>
            <a:endParaRPr lang="de-DE" altLang="en-US" sz="1400" b="0"/>
          </a:p>
          <a:p>
            <a:pPr>
              <a:spcBef>
                <a:spcPct val="10000"/>
              </a:spcBef>
              <a:buFontTx/>
              <a:buAutoNum type="arabicPeriod"/>
            </a:pPr>
            <a:r>
              <a:rPr lang="es-ES" altLang="en-US" sz="1400" b="0"/>
              <a:t>Deja desarrollarse un drama y una solució en el cuento.</a:t>
            </a:r>
            <a:endParaRPr lang="de-DE" altLang="en-US" sz="1400" b="0"/>
          </a:p>
          <a:p>
            <a:pPr>
              <a:spcBef>
                <a:spcPct val="10000"/>
              </a:spcBef>
              <a:buFontTx/>
              <a:buAutoNum type="arabicPeriod"/>
            </a:pPr>
            <a:r>
              <a:rPr lang="es-ES" altLang="en-US" sz="1400" b="0"/>
              <a:t>Integra la idea fundamental por lo menos de 3 intervenciones de PNL, por ejemplo por: “y entonces se deja volver de este sentimiento y se acuerda de ... (C28)” ó: “allí entendió la intención positiva ...(C30)” ó: de repente una mariposa vuela delante de sus ojos... (47)” </a:t>
            </a:r>
            <a:endParaRPr lang="de-DE" altLang="en-US" sz="1400" b="0"/>
          </a:p>
          <a:p>
            <a:pPr>
              <a:spcBef>
                <a:spcPct val="10000"/>
              </a:spcBef>
              <a:buFontTx/>
              <a:buAutoNum type="arabicPeriod"/>
            </a:pPr>
            <a:r>
              <a:rPr lang="es-ES" altLang="en-US" sz="1400" b="0"/>
              <a:t>Integra el modelo Milton (C42), por ejemplo por mensajes como: “una mariposa dice a la flor: “Eres tan maravillosa!” </a:t>
            </a:r>
            <a:endParaRPr lang="de-DE" altLang="en-US" sz="1400" b="0"/>
          </a:p>
          <a:p>
            <a:pPr>
              <a:spcBef>
                <a:spcPct val="10000"/>
              </a:spcBef>
              <a:buFontTx/>
              <a:buAutoNum type="arabicPeriod"/>
            </a:pPr>
            <a:r>
              <a:rPr lang="es-ES" altLang="en-US" sz="1400" b="0"/>
              <a:t>Da un título al cuento y léeselo a todos.</a:t>
            </a:r>
          </a:p>
          <a:p>
            <a:endParaRPr lang="de-DE" altLang="en-US" sz="1400" b="0"/>
          </a:p>
          <a:p>
            <a:r>
              <a:rPr lang="es-ES" altLang="en-US" sz="1400" b="0"/>
              <a:t>En lugar de la formación profesional de PNL se puede elegir también por ejemplo: </a:t>
            </a:r>
          </a:p>
          <a:p>
            <a:r>
              <a:rPr lang="es-ES" altLang="en-US" sz="1400" b="0"/>
              <a:t>antes del síntoma, sufriendo del síntoma y después de la curación.</a:t>
            </a:r>
            <a:endParaRPr lang="de-DE" altLang="en-US" sz="1400" b="0"/>
          </a:p>
        </p:txBody>
      </p:sp>
      <p:sp>
        <p:nvSpPr>
          <p:cNvPr id="505859" name="Rectangle 3"/>
          <p:cNvSpPr>
            <a:spLocks noChangeArrowheads="1"/>
          </p:cNvSpPr>
          <p:nvPr/>
        </p:nvSpPr>
        <p:spPr bwMode="auto">
          <a:xfrm>
            <a:off x="457200" y="1268413"/>
            <a:ext cx="8362950"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30000"/>
              </a:spcBef>
            </a:pPr>
            <a:r>
              <a:rPr lang="es-ES_tradnl" altLang="en-US" sz="2400">
                <a:solidFill>
                  <a:srgbClr val="990033"/>
                </a:solidFill>
              </a:rPr>
              <a:t>I 34: Cuentos metafóricos</a:t>
            </a:r>
          </a:p>
          <a:p>
            <a:pPr>
              <a:lnSpc>
                <a:spcPct val="85000"/>
              </a:lnSpc>
              <a:spcBef>
                <a:spcPct val="30000"/>
              </a:spcBef>
            </a:pPr>
            <a:r>
              <a:rPr lang="es-ES" altLang="en-US" sz="1600" b="0"/>
              <a:t>Un cuento matafórico se puede utilizar en muchos casos, por ejemplo para examinar a alguien de los contenidos de PNL, cada uno escribiendo un cuento metafórico para el otro.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Rectangle 2"/>
          <p:cNvSpPr>
            <a:spLocks noGrp="1" noChangeArrowheads="1"/>
          </p:cNvSpPr>
          <p:nvPr>
            <p:ph type="body" idx="4294967295"/>
          </p:nvPr>
        </p:nvSpPr>
        <p:spPr bwMode="auto">
          <a:xfrm>
            <a:off x="431800" y="1258888"/>
            <a:ext cx="8229600" cy="5122862"/>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27063" indent="0" defTabSz="271463">
              <a:lnSpc>
                <a:spcPct val="80000"/>
              </a:lnSpc>
              <a:buFontTx/>
              <a:buNone/>
              <a:tabLst>
                <a:tab pos="1439863" algn="l"/>
              </a:tabLst>
            </a:pPr>
            <a:r>
              <a:rPr lang="en-GB" altLang="en-US" sz="1800"/>
              <a:t>I 17	Swish</a:t>
            </a:r>
          </a:p>
          <a:p>
            <a:pPr marL="627063" indent="0" defTabSz="271463">
              <a:lnSpc>
                <a:spcPct val="80000"/>
              </a:lnSpc>
              <a:buFontTx/>
              <a:buNone/>
              <a:tabLst>
                <a:tab pos="1439863" algn="l"/>
              </a:tabLst>
            </a:pPr>
            <a:r>
              <a:rPr lang="en-GB" altLang="en-US" sz="1800"/>
              <a:t>I 18	Fast Phobia Cure</a:t>
            </a:r>
            <a:endParaRPr lang="es-ES_tradnl" altLang="en-US" sz="1800"/>
          </a:p>
          <a:p>
            <a:pPr marL="627063" indent="0" defTabSz="271463">
              <a:lnSpc>
                <a:spcPct val="80000"/>
              </a:lnSpc>
              <a:buFontTx/>
              <a:buNone/>
              <a:tabLst>
                <a:tab pos="1439863" algn="l"/>
              </a:tabLst>
            </a:pPr>
            <a:r>
              <a:rPr lang="es-ES_tradnl" altLang="en-US" sz="1800"/>
              <a:t>I 19	Meta-Modelo 1 - Generalización</a:t>
            </a:r>
          </a:p>
          <a:p>
            <a:pPr marL="627063" indent="0" defTabSz="271463">
              <a:lnSpc>
                <a:spcPct val="80000"/>
              </a:lnSpc>
              <a:buFontTx/>
              <a:buNone/>
              <a:tabLst>
                <a:tab pos="1439863" algn="l"/>
              </a:tabLst>
            </a:pPr>
            <a:r>
              <a:rPr lang="es-ES_tradnl" altLang="en-US" sz="1800"/>
              <a:t>I 20	Meta-Modelo 2 - Causa-Efecto-Desfiguración</a:t>
            </a:r>
          </a:p>
          <a:p>
            <a:pPr marL="627063" indent="0" defTabSz="271463">
              <a:lnSpc>
                <a:spcPct val="80000"/>
              </a:lnSpc>
              <a:buFontTx/>
              <a:buNone/>
              <a:tabLst>
                <a:tab pos="1439863" algn="l"/>
              </a:tabLst>
            </a:pPr>
            <a:r>
              <a:rPr lang="es-ES_tradnl" altLang="en-US" sz="1800"/>
              <a:t>I 21	Meta-Modelo 3 – Operador modal-Desfiguración</a:t>
            </a:r>
          </a:p>
          <a:p>
            <a:pPr marL="627063" indent="0" defTabSz="271463">
              <a:lnSpc>
                <a:spcPct val="80000"/>
              </a:lnSpc>
              <a:buFontTx/>
              <a:buNone/>
              <a:tabLst>
                <a:tab pos="1439863" algn="l"/>
              </a:tabLst>
            </a:pPr>
            <a:r>
              <a:rPr lang="es-ES_tradnl" altLang="en-US" sz="1800"/>
              <a:t>I 22	Meta-Modelo 4 - Perdido-Performativ-Tilgung</a:t>
            </a:r>
          </a:p>
          <a:p>
            <a:pPr marL="627063" indent="0" defTabSz="271463">
              <a:lnSpc>
                <a:spcPct val="80000"/>
              </a:lnSpc>
              <a:buFontTx/>
              <a:buNone/>
              <a:tabLst>
                <a:tab pos="1439863" algn="l"/>
              </a:tabLst>
            </a:pPr>
            <a:r>
              <a:rPr lang="es-ES_tradnl" altLang="en-US" sz="1800"/>
              <a:t>I 23	Meta-Modelo 5 - Normalización</a:t>
            </a:r>
          </a:p>
          <a:p>
            <a:pPr marL="627063" indent="0" defTabSz="271463">
              <a:lnSpc>
                <a:spcPct val="80000"/>
              </a:lnSpc>
              <a:buFontTx/>
              <a:buNone/>
              <a:tabLst>
                <a:tab pos="1439863" algn="l"/>
              </a:tabLst>
            </a:pPr>
            <a:r>
              <a:rPr lang="es-ES_tradnl" altLang="en-US" sz="1800"/>
              <a:t>I 24	Milton-Modelo 1 - Meta-Modelo revolviendo</a:t>
            </a:r>
          </a:p>
          <a:p>
            <a:pPr marL="627063" indent="0" defTabSz="271463">
              <a:lnSpc>
                <a:spcPct val="80000"/>
              </a:lnSpc>
              <a:buFontTx/>
              <a:buNone/>
              <a:tabLst>
                <a:tab pos="1439863" algn="l"/>
              </a:tabLst>
            </a:pPr>
            <a:r>
              <a:rPr lang="es-ES_tradnl" altLang="en-US" sz="1800"/>
              <a:t>I 25	Milton-Modelo 2 - Go first y expresión vaga / imprecisa</a:t>
            </a:r>
          </a:p>
          <a:p>
            <a:pPr marL="627063" indent="0" defTabSz="271463">
              <a:lnSpc>
                <a:spcPct val="80000"/>
              </a:lnSpc>
              <a:buFontTx/>
              <a:buNone/>
              <a:tabLst>
                <a:tab pos="1439863" algn="l"/>
              </a:tabLst>
            </a:pPr>
            <a:r>
              <a:rPr lang="es-ES_tradnl" altLang="en-US" sz="1800"/>
              <a:t>I 26	Milton-Modelo 3 - Citas y requerimientos incluidos</a:t>
            </a:r>
          </a:p>
          <a:p>
            <a:pPr marL="627063" indent="0" defTabSz="271463">
              <a:lnSpc>
                <a:spcPct val="80000"/>
              </a:lnSpc>
              <a:buFontTx/>
              <a:buNone/>
              <a:tabLst>
                <a:tab pos="1439863" algn="l"/>
              </a:tabLst>
            </a:pPr>
            <a:r>
              <a:rPr lang="es-ES_tradnl" altLang="en-US" sz="1800"/>
              <a:t>I 27	Exploración y Modificación de TimeLine </a:t>
            </a:r>
          </a:p>
          <a:p>
            <a:pPr marL="627063" indent="0" defTabSz="271463">
              <a:lnSpc>
                <a:spcPct val="80000"/>
              </a:lnSpc>
              <a:buFontTx/>
              <a:buNone/>
              <a:tabLst>
                <a:tab pos="1439863" algn="l"/>
              </a:tabLst>
            </a:pPr>
            <a:r>
              <a:rPr lang="es-ES_tradnl" altLang="en-US" sz="1800"/>
              <a:t>I 28	TimeLine del suelo por experiencias buenas </a:t>
            </a:r>
          </a:p>
          <a:p>
            <a:pPr marL="627063" indent="0" defTabSz="271463">
              <a:lnSpc>
                <a:spcPct val="80000"/>
              </a:lnSpc>
              <a:buFontTx/>
              <a:buNone/>
              <a:tabLst>
                <a:tab pos="1439863" algn="l"/>
              </a:tabLst>
            </a:pPr>
            <a:r>
              <a:rPr lang="es-ES_tradnl" altLang="en-US" sz="1800"/>
              <a:t>I 29	Tesoros del pasado para un objetivo </a:t>
            </a:r>
          </a:p>
          <a:p>
            <a:pPr marL="627063" indent="0" defTabSz="271463">
              <a:lnSpc>
                <a:spcPct val="80000"/>
              </a:lnSpc>
              <a:buFontTx/>
              <a:buNone/>
              <a:tabLst>
                <a:tab pos="1439863" algn="l"/>
              </a:tabLst>
            </a:pPr>
            <a:r>
              <a:rPr lang="es-ES_tradnl" altLang="en-US" sz="1800"/>
              <a:t>I 30	Disney estrategia</a:t>
            </a:r>
          </a:p>
          <a:p>
            <a:pPr marL="627063" indent="0" defTabSz="271463">
              <a:lnSpc>
                <a:spcPct val="80000"/>
              </a:lnSpc>
              <a:buFontTx/>
              <a:buNone/>
              <a:tabLst>
                <a:tab pos="1439863" algn="l"/>
              </a:tabLst>
            </a:pPr>
            <a:r>
              <a:rPr lang="es-ES_tradnl" altLang="en-US" sz="1800"/>
              <a:t>I 31	Eye-Movement-Integración</a:t>
            </a:r>
          </a:p>
          <a:p>
            <a:pPr marL="627063" indent="0" defTabSz="271463">
              <a:lnSpc>
                <a:spcPct val="80000"/>
              </a:lnSpc>
              <a:buFontTx/>
              <a:buNone/>
              <a:tabLst>
                <a:tab pos="1439863" algn="l"/>
              </a:tabLst>
            </a:pPr>
            <a:r>
              <a:rPr lang="es-ES_tradnl" altLang="en-US" sz="1800"/>
              <a:t>I 32	Modelar los momentos mejores</a:t>
            </a:r>
          </a:p>
          <a:p>
            <a:pPr marL="627063" indent="0" defTabSz="271463">
              <a:lnSpc>
                <a:spcPct val="80000"/>
              </a:lnSpc>
              <a:buFontTx/>
              <a:buNone/>
              <a:tabLst>
                <a:tab pos="1439863" algn="l"/>
              </a:tabLst>
            </a:pPr>
            <a:r>
              <a:rPr lang="es-ES_tradnl" altLang="en-US" sz="1800"/>
              <a:t>I 33	Intervención de metáforas  </a:t>
            </a:r>
          </a:p>
          <a:p>
            <a:pPr marL="627063" indent="0" defTabSz="271463">
              <a:lnSpc>
                <a:spcPct val="80000"/>
              </a:lnSpc>
              <a:buFontTx/>
              <a:buNone/>
              <a:tabLst>
                <a:tab pos="1439863" algn="l"/>
              </a:tabLst>
            </a:pPr>
            <a:r>
              <a:rPr lang="es-ES_tradnl" altLang="en-US" sz="1800"/>
              <a:t>I 34	Cuentos de metáforas</a:t>
            </a:r>
            <a:endParaRPr lang="en-GB" altLang="en-US"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1" name="Rectangle 3"/>
          <p:cNvSpPr>
            <a:spLocks noGrp="1" noChangeArrowheads="1"/>
          </p:cNvSpPr>
          <p:nvPr>
            <p:ph type="body" idx="4294967295"/>
          </p:nvPr>
        </p:nvSpPr>
        <p:spPr bwMode="auto">
          <a:xfrm>
            <a:off x="431800" y="1258888"/>
            <a:ext cx="8229600" cy="50498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nSpc>
                <a:spcPct val="80000"/>
              </a:lnSpc>
              <a:spcBef>
                <a:spcPct val="30000"/>
              </a:spcBef>
              <a:buFontTx/>
              <a:buNone/>
              <a:tabLst>
                <a:tab pos="541338" algn="l"/>
              </a:tabLst>
            </a:pPr>
            <a:r>
              <a:rPr lang="es-ES_tradnl" altLang="en-US" sz="2400" b="1">
                <a:solidFill>
                  <a:srgbClr val="990033"/>
                </a:solidFill>
              </a:rPr>
              <a:t>5 Axiomas de PNL – actitudes fundamentales de PNL</a:t>
            </a:r>
            <a:endParaRPr lang="es-ES_tradnl" altLang="en-US" sz="2400">
              <a:solidFill>
                <a:srgbClr val="990033"/>
              </a:solidFill>
            </a:endParaRPr>
          </a:p>
          <a:p>
            <a:pPr marL="0" indent="0">
              <a:lnSpc>
                <a:spcPct val="95000"/>
              </a:lnSpc>
              <a:spcBef>
                <a:spcPct val="50000"/>
              </a:spcBef>
              <a:buFontTx/>
              <a:buNone/>
              <a:tabLst>
                <a:tab pos="541338" algn="l"/>
              </a:tabLst>
            </a:pPr>
            <a:r>
              <a:rPr lang="es-ES_tradnl" altLang="en-US" sz="1400"/>
              <a:t>Las actitudes fundamentales de PNL están resumiendo en los axiomas de PNL. Estos axiomas no son verdades sino orientaciones por el éxcito. Los axiomas son el fundamento de todas las intervenciones de PNL. Aqui las 5 más importantes:</a:t>
            </a:r>
          </a:p>
          <a:p>
            <a:pPr marL="0" indent="0">
              <a:lnSpc>
                <a:spcPct val="90000"/>
              </a:lnSpc>
              <a:spcBef>
                <a:spcPct val="35000"/>
              </a:spcBef>
              <a:buFontTx/>
              <a:buNone/>
              <a:tabLst>
                <a:tab pos="541338" algn="l"/>
              </a:tabLst>
            </a:pPr>
            <a:r>
              <a:rPr lang="es-ES_tradnl" altLang="en-US" sz="1400" b="1"/>
              <a:t>1.</a:t>
            </a:r>
            <a:r>
              <a:rPr lang="es-ES_tradnl" altLang="en-US" sz="1400"/>
              <a:t> </a:t>
            </a:r>
            <a:r>
              <a:rPr lang="es-ES_tradnl" altLang="en-US" sz="1400" b="1"/>
              <a:t>La mapa no es el territorio</a:t>
            </a:r>
            <a:r>
              <a:rPr lang="es-ES_tradnl" altLang="en-US" sz="1400"/>
              <a:t>: La gente reacciona a sus imaginaciones de la realidad. Y estas</a:t>
            </a:r>
          </a:p>
          <a:p>
            <a:pPr marL="0" indent="0">
              <a:lnSpc>
                <a:spcPct val="90000"/>
              </a:lnSpc>
              <a:spcBef>
                <a:spcPct val="35000"/>
              </a:spcBef>
              <a:buFontTx/>
              <a:buNone/>
              <a:tabLst>
                <a:tab pos="541338" algn="l"/>
              </a:tabLst>
            </a:pPr>
            <a:r>
              <a:rPr lang="es-ES_tradnl" altLang="en-US" sz="1400"/>
              <a:t>    son modificables – por eso las reacciones son modificables. </a:t>
            </a:r>
          </a:p>
          <a:p>
            <a:pPr marL="0" indent="0">
              <a:lnSpc>
                <a:spcPct val="90000"/>
              </a:lnSpc>
              <a:spcBef>
                <a:spcPct val="35000"/>
              </a:spcBef>
              <a:buFontTx/>
              <a:buNone/>
              <a:tabLst>
                <a:tab pos="541338" algn="l"/>
              </a:tabLst>
            </a:pPr>
            <a:r>
              <a:rPr lang="es-ES_tradnl" altLang="en-US" sz="1400" b="1"/>
              <a:t>2.</a:t>
            </a:r>
            <a:r>
              <a:rPr lang="es-ES_tradnl" altLang="en-US" sz="1400"/>
              <a:t> </a:t>
            </a:r>
            <a:r>
              <a:rPr lang="es-ES_tradnl" altLang="en-US" sz="1400" b="1"/>
              <a:t>Tras de cada comportamiento y síntoma se encuentra una intención positiva: </a:t>
            </a:r>
            <a:r>
              <a:rPr lang="es-ES_tradnl" altLang="en-US" sz="1400"/>
              <a:t>Cada</a:t>
            </a:r>
          </a:p>
          <a:p>
            <a:pPr marL="0" indent="0">
              <a:lnSpc>
                <a:spcPct val="90000"/>
              </a:lnSpc>
              <a:spcBef>
                <a:spcPct val="35000"/>
              </a:spcBef>
              <a:buFontTx/>
              <a:buNone/>
              <a:tabLst>
                <a:tab pos="541338" algn="l"/>
              </a:tabLst>
            </a:pPr>
            <a:r>
              <a:rPr lang="es-ES_tradnl" altLang="en-US" sz="1400"/>
              <a:t>    problema contiene a lo menos un presente (el potencial para desarrollarse) – asi se</a:t>
            </a:r>
          </a:p>
          <a:p>
            <a:pPr marL="0" indent="0">
              <a:lnSpc>
                <a:spcPct val="90000"/>
              </a:lnSpc>
              <a:spcBef>
                <a:spcPct val="35000"/>
              </a:spcBef>
              <a:buFontTx/>
              <a:buNone/>
              <a:tabLst>
                <a:tab pos="541338" algn="l"/>
              </a:tabLst>
            </a:pPr>
            <a:r>
              <a:rPr lang="es-ES_tradnl" altLang="en-US" sz="1400"/>
              <a:t>    cambia la dirección buscadora mental, el estado de ánimo fundamental emocional y la</a:t>
            </a:r>
          </a:p>
          <a:p>
            <a:pPr marL="0" indent="0">
              <a:lnSpc>
                <a:spcPct val="90000"/>
              </a:lnSpc>
              <a:spcBef>
                <a:spcPct val="35000"/>
              </a:spcBef>
              <a:buFontTx/>
              <a:buNone/>
              <a:tabLst>
                <a:tab pos="541338" algn="l"/>
              </a:tabLst>
            </a:pPr>
            <a:r>
              <a:rPr lang="es-ES_tradnl" altLang="en-US" sz="1400"/>
              <a:t>    probabilidad por el éxito</a:t>
            </a:r>
          </a:p>
          <a:p>
            <a:pPr marL="0" indent="0">
              <a:lnSpc>
                <a:spcPct val="90000"/>
              </a:lnSpc>
              <a:spcBef>
                <a:spcPct val="35000"/>
              </a:spcBef>
              <a:buFontTx/>
              <a:buNone/>
              <a:tabLst>
                <a:tab pos="541338" algn="l"/>
              </a:tabLst>
            </a:pPr>
            <a:r>
              <a:rPr lang="es-ES_tradnl" altLang="en-US" sz="1400" b="1"/>
              <a:t>3.</a:t>
            </a:r>
            <a:r>
              <a:rPr lang="es-ES_tradnl" altLang="en-US" sz="1400"/>
              <a:t> </a:t>
            </a:r>
            <a:r>
              <a:rPr lang="es-ES_tradnl" altLang="en-US" sz="1400" b="1"/>
              <a:t>El significado de su comunicación está en la reacción que les reciben : </a:t>
            </a:r>
            <a:r>
              <a:rPr lang="es-ES_tradnl" altLang="en-US" sz="1400"/>
              <a:t>Cambia</a:t>
            </a:r>
          </a:p>
          <a:p>
            <a:pPr marL="0" indent="0">
              <a:lnSpc>
                <a:spcPct val="90000"/>
              </a:lnSpc>
              <a:spcBef>
                <a:spcPct val="35000"/>
              </a:spcBef>
              <a:buFontTx/>
              <a:buNone/>
              <a:tabLst>
                <a:tab pos="541338" algn="l"/>
              </a:tabLst>
            </a:pPr>
            <a:r>
              <a:rPr lang="es-ES_tradnl" altLang="en-US" sz="1400"/>
              <a:t>    tu comunicación hasta tienes las reacciones deseadas – lo lleva de un estado</a:t>
            </a:r>
          </a:p>
          <a:p>
            <a:pPr marL="0" indent="0">
              <a:lnSpc>
                <a:spcPct val="90000"/>
              </a:lnSpc>
              <a:spcBef>
                <a:spcPct val="35000"/>
              </a:spcBef>
              <a:buFontTx/>
              <a:buNone/>
              <a:tabLst>
                <a:tab pos="541338" algn="l"/>
              </a:tabLst>
            </a:pPr>
            <a:r>
              <a:rPr lang="es-ES_tradnl" altLang="en-US" sz="1400"/>
              <a:t>    problemático y pasivo a posibilidades de actuar activamente.</a:t>
            </a:r>
          </a:p>
          <a:p>
            <a:pPr marL="0" indent="0">
              <a:lnSpc>
                <a:spcPct val="90000"/>
              </a:lnSpc>
              <a:spcBef>
                <a:spcPct val="35000"/>
              </a:spcBef>
              <a:buFontTx/>
              <a:buNone/>
              <a:tabLst>
                <a:tab pos="541338" algn="l"/>
              </a:tabLst>
            </a:pPr>
            <a:r>
              <a:rPr lang="es-ES_tradnl" altLang="en-US" sz="1400" b="1"/>
              <a:t>4.</a:t>
            </a:r>
            <a:r>
              <a:rPr lang="es-ES_tradnl" altLang="en-US" sz="1400"/>
              <a:t> </a:t>
            </a:r>
            <a:r>
              <a:rPr lang="es-ES_tradnl" altLang="en-US" sz="1400" b="1"/>
              <a:t>Todo está conectado con todo: </a:t>
            </a:r>
            <a:r>
              <a:rPr lang="es-ES_tradnl" altLang="en-US" sz="1400"/>
              <a:t>Si cambias tu pensamiento, cambias tu estado de</a:t>
            </a:r>
          </a:p>
          <a:p>
            <a:pPr marL="0" indent="0">
              <a:lnSpc>
                <a:spcPct val="90000"/>
              </a:lnSpc>
              <a:spcBef>
                <a:spcPct val="35000"/>
              </a:spcBef>
              <a:buFontTx/>
              <a:buNone/>
              <a:tabLst>
                <a:tab pos="541338" algn="l"/>
              </a:tabLst>
            </a:pPr>
            <a:r>
              <a:rPr lang="es-ES_tradnl" altLang="en-US" sz="1400"/>
              <a:t>    sentimiento, tu percepción, tu selección de palabras, tu comportamiento y tu relaciones</a:t>
            </a:r>
          </a:p>
          <a:p>
            <a:pPr marL="0" indent="0">
              <a:lnSpc>
                <a:spcPct val="90000"/>
              </a:lnSpc>
              <a:spcBef>
                <a:spcPct val="35000"/>
              </a:spcBef>
              <a:buFontTx/>
              <a:buNone/>
              <a:tabLst>
                <a:tab pos="541338" algn="l"/>
              </a:tabLst>
            </a:pPr>
            <a:r>
              <a:rPr lang="es-ES_tradnl" altLang="en-US" sz="1400"/>
              <a:t>    interpersonales – lo permite cambio. </a:t>
            </a:r>
          </a:p>
          <a:p>
            <a:pPr marL="0" indent="0">
              <a:lnSpc>
                <a:spcPct val="90000"/>
              </a:lnSpc>
              <a:spcBef>
                <a:spcPct val="35000"/>
              </a:spcBef>
              <a:buFontTx/>
              <a:buNone/>
              <a:tabLst>
                <a:tab pos="541338" algn="l"/>
              </a:tabLst>
            </a:pPr>
            <a:r>
              <a:rPr lang="es-ES_tradnl" altLang="en-US" sz="1400" b="1"/>
              <a:t>5. PNL es sistémica,  orientada a soluciones, orientada a recursos y es ecólogica: </a:t>
            </a:r>
            <a:r>
              <a:rPr lang="es-ES_tradnl" altLang="en-US" sz="1400"/>
              <a:t>por allí</a:t>
            </a:r>
            <a:endParaRPr lang="es-ES_tradnl" altLang="en-US" sz="1400" b="1"/>
          </a:p>
          <a:p>
            <a:pPr marL="0" indent="0">
              <a:lnSpc>
                <a:spcPct val="90000"/>
              </a:lnSpc>
              <a:spcBef>
                <a:spcPct val="35000"/>
              </a:spcBef>
              <a:buFontTx/>
              <a:buNone/>
              <a:tabLst>
                <a:tab pos="541338" algn="l"/>
              </a:tabLst>
            </a:pPr>
            <a:r>
              <a:rPr lang="es-ES_tradnl" altLang="en-US" sz="1400" b="1"/>
              <a:t>   </a:t>
            </a:r>
            <a:r>
              <a:rPr lang="es-ES_tradnl" altLang="en-US" sz="1400"/>
              <a:t>PNL integra los efectos de las intervenciones de PNL con conciencia de la responsabilidad ético.</a:t>
            </a:r>
            <a:r>
              <a:rPr lang="de-DE" altLang="en-US" sz="140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5" name="Rectangle 3"/>
          <p:cNvSpPr>
            <a:spLocks noGrp="1" noChangeArrowheads="1"/>
          </p:cNvSpPr>
          <p:nvPr>
            <p:ph type="body" idx="4294967295"/>
          </p:nvPr>
        </p:nvSpPr>
        <p:spPr bwMode="auto">
          <a:xfrm>
            <a:off x="431800" y="1258888"/>
            <a:ext cx="8229600" cy="5113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nSpc>
                <a:spcPct val="80000"/>
              </a:lnSpc>
              <a:spcBef>
                <a:spcPct val="0"/>
              </a:spcBef>
              <a:buFontTx/>
              <a:buNone/>
            </a:pPr>
            <a:r>
              <a:rPr lang="es-ES_tradnl" altLang="en-US" sz="2400" b="1">
                <a:solidFill>
                  <a:srgbClr val="990033"/>
                </a:solidFill>
              </a:rPr>
              <a:t>Axiomas y contenidos de PNL como sabidurías</a:t>
            </a:r>
          </a:p>
          <a:p>
            <a:pPr marL="0" indent="0">
              <a:lnSpc>
                <a:spcPct val="90000"/>
              </a:lnSpc>
              <a:spcBef>
                <a:spcPct val="35000"/>
              </a:spcBef>
              <a:buFontTx/>
              <a:buNone/>
            </a:pPr>
            <a:r>
              <a:rPr lang="es-ES_tradnl" altLang="en-US" sz="1400" b="1"/>
              <a:t>En unidades des la formación clásica de PNL se encuentra sabidurías, quienes se puede practica con intervenciones de PNL (v. I1-34).</a:t>
            </a:r>
          </a:p>
          <a:p>
            <a:pPr marL="0" indent="0">
              <a:lnSpc>
                <a:spcPct val="90000"/>
              </a:lnSpc>
              <a:spcBef>
                <a:spcPct val="80000"/>
              </a:spcBef>
              <a:buFontTx/>
              <a:buNone/>
            </a:pPr>
            <a:r>
              <a:rPr lang="es-ES_tradnl" altLang="en-US" sz="1400" b="1"/>
              <a:t>Self-management:</a:t>
            </a:r>
            <a:r>
              <a:rPr lang="es-ES_tradnl" altLang="en-US" sz="1400"/>
              <a:t> Al principio pon te en un buen estado, entonces todo parece más fácil y algunas cosas van automático. Si lo haces siempre, que has hecho siempre, solo vas a alcanzar lo que has alcanzado siempre.</a:t>
            </a:r>
          </a:p>
          <a:p>
            <a:pPr marL="0" indent="0">
              <a:lnSpc>
                <a:spcPct val="90000"/>
              </a:lnSpc>
              <a:spcBef>
                <a:spcPct val="35000"/>
              </a:spcBef>
              <a:buFontTx/>
              <a:buNone/>
            </a:pPr>
            <a:r>
              <a:rPr lang="es-ES_tradnl" altLang="en-US" sz="1400" b="1"/>
              <a:t>Lenguaje corporal:</a:t>
            </a:r>
            <a:r>
              <a:rPr lang="es-ES_tradnl" altLang="en-US" sz="1400"/>
              <a:t> Si quieres entender a una persona, ponte? en su lugar. Antes de condenas a alguien, primero anda una milla en su mocasín. El inconsciente comenta permanente emocional todo que haces. </a:t>
            </a:r>
            <a:endParaRPr lang="es-ES_tradnl" altLang="en-US" sz="1400" b="1"/>
          </a:p>
          <a:p>
            <a:pPr marL="0" indent="0">
              <a:lnSpc>
                <a:spcPct val="90000"/>
              </a:lnSpc>
              <a:spcBef>
                <a:spcPct val="35000"/>
              </a:spcBef>
              <a:buFontTx/>
              <a:buNone/>
            </a:pPr>
            <a:r>
              <a:rPr lang="es-ES_tradnl" altLang="en-US" sz="1400" b="1"/>
              <a:t>Objetivos y Motivación:</a:t>
            </a:r>
            <a:r>
              <a:rPr lang="es-ES_tradnl" altLang="en-US" sz="1400"/>
              <a:t> “Se hace camino al andar”</a:t>
            </a:r>
            <a:endParaRPr lang="es-ES_tradnl" altLang="en-US" sz="1400" b="1"/>
          </a:p>
          <a:p>
            <a:pPr marL="0" indent="0">
              <a:lnSpc>
                <a:spcPct val="90000"/>
              </a:lnSpc>
              <a:spcBef>
                <a:spcPct val="35000"/>
              </a:spcBef>
              <a:buFontTx/>
              <a:buNone/>
            </a:pPr>
            <a:r>
              <a:rPr lang="es-ES_tradnl" altLang="en-US" sz="1400" b="1"/>
              <a:t>Anclar y causa de sentimiento:</a:t>
            </a:r>
            <a:r>
              <a:rPr lang="es-ES_tradnl" altLang="en-US" sz="1400"/>
              <a:t> Si quieres aportar al paz, primero encuentra el paz en tu mismo. Nunca está demasiado tarde por una infancia feliz.</a:t>
            </a:r>
          </a:p>
          <a:p>
            <a:pPr marL="0" indent="0">
              <a:lnSpc>
                <a:spcPct val="90000"/>
              </a:lnSpc>
              <a:spcBef>
                <a:spcPct val="35000"/>
              </a:spcBef>
              <a:buFontTx/>
              <a:buNone/>
            </a:pPr>
            <a:r>
              <a:rPr lang="es-ES_tradnl" altLang="en-US" sz="1400" b="1"/>
              <a:t>Reframing:</a:t>
            </a:r>
            <a:r>
              <a:rPr lang="es-ES_tradnl" altLang="en-US" sz="1400"/>
              <a:t> Nuestra vida no está marcado por las experiencias, quienes experimentamos, sino por la significación, que las damos.</a:t>
            </a:r>
            <a:endParaRPr lang="es-ES_tradnl" altLang="en-US" sz="1400" b="1"/>
          </a:p>
          <a:p>
            <a:pPr marL="0" indent="0">
              <a:lnSpc>
                <a:spcPct val="90000"/>
              </a:lnSpc>
              <a:spcBef>
                <a:spcPct val="35000"/>
              </a:spcBef>
              <a:buFontTx/>
              <a:buNone/>
            </a:pPr>
            <a:r>
              <a:rPr lang="es-ES_tradnl" altLang="en-US" sz="1400" b="1"/>
              <a:t>Submodalidades (v. I15):</a:t>
            </a:r>
            <a:r>
              <a:rPr lang="es-ES_tradnl" altLang="en-US" sz="1400"/>
              <a:t> La manera de almacenamiento mental de actitudes.</a:t>
            </a:r>
            <a:endParaRPr lang="es-ES_tradnl" altLang="en-US" sz="1400" b="1"/>
          </a:p>
          <a:p>
            <a:pPr marL="0" indent="0">
              <a:lnSpc>
                <a:spcPct val="90000"/>
              </a:lnSpc>
              <a:spcBef>
                <a:spcPct val="35000"/>
              </a:spcBef>
              <a:buFontTx/>
              <a:buNone/>
            </a:pPr>
            <a:r>
              <a:rPr lang="es-ES_tradnl" altLang="en-US" sz="1400" b="1"/>
              <a:t>Meta- &amp; Milton-Modelo:</a:t>
            </a:r>
            <a:r>
              <a:rPr lang="es-ES_tradnl" altLang="en-US" sz="1400"/>
              <a:t> Por causa de la manera como gente forma frases, puedes explorar, como esta influyen su percepción.</a:t>
            </a:r>
            <a:endParaRPr lang="es-ES_tradnl" altLang="en-US" sz="1400" b="1"/>
          </a:p>
          <a:p>
            <a:pPr marL="0" indent="0">
              <a:lnSpc>
                <a:spcPct val="90000"/>
              </a:lnSpc>
              <a:spcBef>
                <a:spcPct val="35000"/>
              </a:spcBef>
              <a:buFontTx/>
              <a:buNone/>
            </a:pPr>
            <a:r>
              <a:rPr lang="es-ES_tradnl" altLang="en-US" sz="1400" b="1"/>
              <a:t>TimeLine: </a:t>
            </a:r>
            <a:r>
              <a:rPr lang="es-ES_tradnl" altLang="en-US" sz="1400"/>
              <a:t>El tiempo es una pregunta de la decisión.</a:t>
            </a:r>
            <a:r>
              <a:rPr lang="es-ES_tradnl" altLang="en-US" sz="1400" b="1"/>
              <a:t> </a:t>
            </a:r>
          </a:p>
          <a:p>
            <a:pPr marL="0" indent="0">
              <a:lnSpc>
                <a:spcPct val="90000"/>
              </a:lnSpc>
              <a:spcBef>
                <a:spcPct val="35000"/>
              </a:spcBef>
              <a:buFontTx/>
              <a:buNone/>
            </a:pPr>
            <a:r>
              <a:rPr lang="es-ES_tradnl" altLang="en-US" sz="1400" b="1"/>
              <a:t>Estrategias: </a:t>
            </a:r>
            <a:r>
              <a:rPr lang="es-ES_tradnl" altLang="en-US" sz="1400"/>
              <a:t>Solo todas fuerzas internas mentales llevan a resultados extraordinarios.</a:t>
            </a:r>
            <a:endParaRPr lang="es-ES_tradnl" altLang="en-US" sz="1400" b="1"/>
          </a:p>
          <a:p>
            <a:pPr marL="0" indent="0">
              <a:lnSpc>
                <a:spcPct val="90000"/>
              </a:lnSpc>
              <a:spcBef>
                <a:spcPct val="35000"/>
              </a:spcBef>
              <a:buFontTx/>
              <a:buNone/>
            </a:pPr>
            <a:r>
              <a:rPr lang="es-ES_tradnl" altLang="en-US" sz="1400" b="1"/>
              <a:t>Metáfora:</a:t>
            </a:r>
            <a:r>
              <a:rPr lang="es-ES_tradnl" altLang="en-US" sz="1400"/>
              <a:t> Metáforas da alas a la alma. </a:t>
            </a:r>
            <a:endParaRPr lang="de-DE" altLang="en-US"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9" name="Rectangle 3"/>
          <p:cNvSpPr>
            <a:spLocks noGrp="1" noChangeArrowheads="1"/>
          </p:cNvSpPr>
          <p:nvPr>
            <p:ph type="body" idx="4294967295"/>
          </p:nvPr>
        </p:nvSpPr>
        <p:spPr bwMode="auto">
          <a:xfrm>
            <a:off x="431800" y="1258888"/>
            <a:ext cx="8229600" cy="51133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0000"/>
              </a:lnSpc>
              <a:spcBef>
                <a:spcPct val="40000"/>
              </a:spcBef>
              <a:buFontTx/>
              <a:buNone/>
              <a:tabLst>
                <a:tab pos="93663" algn="l"/>
              </a:tabLst>
            </a:pPr>
            <a:r>
              <a:rPr lang="es-ES_tradnl" altLang="en-US" sz="2400" b="1">
                <a:solidFill>
                  <a:srgbClr val="990033"/>
                </a:solidFill>
              </a:rPr>
              <a:t>H 1: Percepción y Interpretación</a:t>
            </a:r>
            <a:r>
              <a:rPr lang="es-ES_tradnl" altLang="en-US" sz="1800"/>
              <a:t> </a:t>
            </a:r>
          </a:p>
          <a:p>
            <a:pPr>
              <a:lnSpc>
                <a:spcPct val="80000"/>
              </a:lnSpc>
              <a:spcBef>
                <a:spcPct val="50000"/>
              </a:spcBef>
              <a:buFontTx/>
              <a:buNone/>
              <a:tabLst>
                <a:tab pos="93663" algn="l"/>
              </a:tabLst>
            </a:pPr>
            <a:r>
              <a:rPr lang="es-ES_tradnl" altLang="en-US" sz="1800"/>
              <a:t>Percibimos con nuestros 5 sentidos. Cada mensaje tiene que revisar, si incluye</a:t>
            </a:r>
          </a:p>
          <a:p>
            <a:pPr>
              <a:lnSpc>
                <a:spcPct val="80000"/>
              </a:lnSpc>
              <a:buFontTx/>
              <a:buNone/>
              <a:tabLst>
                <a:tab pos="93663" algn="l"/>
              </a:tabLst>
            </a:pPr>
            <a:r>
              <a:rPr lang="es-ES_tradnl" altLang="en-US" sz="1800"/>
              <a:t>percepciones concretas y revisables ó si la interpretación es más difícil de</a:t>
            </a:r>
          </a:p>
          <a:p>
            <a:pPr>
              <a:lnSpc>
                <a:spcPct val="80000"/>
              </a:lnSpc>
              <a:buFontTx/>
              <a:buNone/>
              <a:tabLst>
                <a:tab pos="93663" algn="l"/>
              </a:tabLst>
            </a:pPr>
            <a:r>
              <a:rPr lang="es-ES_tradnl" altLang="en-US" sz="1800"/>
              <a:t>interpretar.</a:t>
            </a:r>
            <a:endParaRPr lang="es-ES_tradnl" altLang="en-US" sz="1800" b="1"/>
          </a:p>
          <a:p>
            <a:pPr>
              <a:lnSpc>
                <a:spcPct val="90000"/>
              </a:lnSpc>
              <a:spcBef>
                <a:spcPct val="70000"/>
              </a:spcBef>
              <a:buFontTx/>
              <a:buNone/>
              <a:tabLst>
                <a:tab pos="93663" algn="l"/>
              </a:tabLst>
            </a:pPr>
            <a:r>
              <a:rPr lang="es-ES_tradnl" altLang="en-US" sz="1800" b="1"/>
              <a:t>Ejercicios en grupos pequeños:</a:t>
            </a:r>
            <a:endParaRPr lang="es-ES_tradnl" altLang="en-US" sz="1800"/>
          </a:p>
          <a:p>
            <a:pPr>
              <a:lnSpc>
                <a:spcPct val="95000"/>
              </a:lnSpc>
              <a:spcBef>
                <a:spcPct val="40000"/>
              </a:spcBef>
              <a:buFontTx/>
              <a:buAutoNum type="arabicPeriod"/>
              <a:tabLst>
                <a:tab pos="93663" algn="l"/>
              </a:tabLst>
            </a:pPr>
            <a:r>
              <a:rPr lang="es-ES_tradnl" altLang="en-US" sz="1800"/>
              <a:t>A dice a B: “ Puedo notar que...(tienes piel más pálido, subes tus comisuras de la boca, tu hablas más alto..)”. Los otros tienen cuidado, que se trata de percepción. </a:t>
            </a:r>
          </a:p>
          <a:p>
            <a:pPr>
              <a:lnSpc>
                <a:spcPct val="95000"/>
              </a:lnSpc>
              <a:spcBef>
                <a:spcPct val="40000"/>
              </a:spcBef>
              <a:buFontTx/>
              <a:buAutoNum type="arabicPeriod"/>
              <a:tabLst>
                <a:tab pos="93663" algn="l"/>
              </a:tabLst>
            </a:pPr>
            <a:r>
              <a:rPr lang="es-ES_tradnl" altLang="en-US" sz="1800"/>
              <a:t>„De esto puedo interpretar, que tu ... (te alegras, estás inseguro, tienes miedo,...)“. Los otros tienen cuidado, que se trata de interpretación.</a:t>
            </a:r>
          </a:p>
          <a:p>
            <a:pPr>
              <a:lnSpc>
                <a:spcPct val="95000"/>
              </a:lnSpc>
              <a:spcBef>
                <a:spcPct val="40000"/>
              </a:spcBef>
              <a:buFontTx/>
              <a:buAutoNum type="arabicPeriod"/>
              <a:tabLst>
                <a:tab pos="93663" algn="l"/>
              </a:tabLst>
            </a:pPr>
            <a:r>
              <a:rPr lang="es-ES_tradnl" altLang="en-US" sz="1800"/>
              <a:t>B dice a A: “ Y cuando me has dicho esto notaba a ti que...). Los otros tienen cuidado, que se trata de percepción.</a:t>
            </a:r>
          </a:p>
          <a:p>
            <a:pPr>
              <a:lnSpc>
                <a:spcPct val="95000"/>
              </a:lnSpc>
              <a:spcBef>
                <a:spcPct val="40000"/>
              </a:spcBef>
              <a:buFontTx/>
              <a:buAutoNum type="arabicPeriod"/>
              <a:tabLst>
                <a:tab pos="93663" algn="l"/>
              </a:tabLst>
            </a:pPr>
            <a:r>
              <a:rPr lang="es-ES_tradnl" altLang="en-US" sz="1800"/>
              <a:t>“De esto puedo interpretar, que…” Los otros tienen cuidado, que se trata de interpretación.</a:t>
            </a:r>
          </a:p>
          <a:p>
            <a:pPr>
              <a:lnSpc>
                <a:spcPct val="95000"/>
              </a:lnSpc>
              <a:spcBef>
                <a:spcPct val="40000"/>
              </a:spcBef>
              <a:buFontTx/>
              <a:buNone/>
              <a:tabLst>
                <a:tab pos="93663" algn="l"/>
              </a:tabLst>
            </a:pPr>
            <a:r>
              <a:rPr lang="es-ES_tradnl" altLang="en-US" sz="1800"/>
              <a:t>Esto es posible sin fin y entrena la diferencia que hace una diferencia grande.</a:t>
            </a:r>
            <a:endParaRPr lang="de-DE" altLang="en-US" sz="1800"/>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altLang="en-US" sz="1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altLang="en-US"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9356</Words>
  <Application>Microsoft Office PowerPoint</Application>
  <PresentationFormat>Bildschirmpräsentation (4:3)</PresentationFormat>
  <Paragraphs>556</Paragraphs>
  <Slides>52</Slides>
  <Notes>25</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52</vt:i4>
      </vt:variant>
    </vt:vector>
  </HeadingPairs>
  <TitlesOfParts>
    <vt:vector size="55" baseType="lpstr">
      <vt:lpstr>Arial</vt:lpstr>
      <vt:lpstr>Verdana Ref</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NLP &amp; Coaching Institut Berlin Nandana &amp; Karl Nielsen</dc:title>
  <dc:creator>Karl</dc:creator>
  <cp:lastModifiedBy>Karl Nielsen</cp:lastModifiedBy>
  <cp:revision>416</cp:revision>
  <dcterms:created xsi:type="dcterms:W3CDTF">2007-03-12T10:11:21Z</dcterms:created>
  <dcterms:modified xsi:type="dcterms:W3CDTF">2019-01-10T13:56:17Z</dcterms:modified>
</cp:coreProperties>
</file>